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00" r:id="rId2"/>
    <p:sldMasterId id="2147483712" r:id="rId3"/>
  </p:sldMasterIdLst>
  <p:notesMasterIdLst>
    <p:notesMasterId r:id="rId25"/>
  </p:notesMasterIdLst>
  <p:sldIdLst>
    <p:sldId id="257" r:id="rId4"/>
    <p:sldId id="266" r:id="rId5"/>
    <p:sldId id="270" r:id="rId6"/>
    <p:sldId id="267" r:id="rId7"/>
    <p:sldId id="281" r:id="rId8"/>
    <p:sldId id="275" r:id="rId9"/>
    <p:sldId id="276" r:id="rId10"/>
    <p:sldId id="277" r:id="rId11"/>
    <p:sldId id="280" r:id="rId12"/>
    <p:sldId id="279" r:id="rId13"/>
    <p:sldId id="278" r:id="rId14"/>
    <p:sldId id="285" r:id="rId15"/>
    <p:sldId id="288" r:id="rId16"/>
    <p:sldId id="289" r:id="rId17"/>
    <p:sldId id="290" r:id="rId18"/>
    <p:sldId id="282" r:id="rId19"/>
    <p:sldId id="283" r:id="rId20"/>
    <p:sldId id="284" r:id="rId21"/>
    <p:sldId id="292" r:id="rId22"/>
    <p:sldId id="286" r:id="rId23"/>
    <p:sldId id="291" r:id="rId24"/>
  </p:sldIdLst>
  <p:sldSz cx="9144000" cy="6858000" type="screen4x3"/>
  <p:notesSz cx="6858000" cy="9144000"/>
  <p:embeddedFontLst>
    <p:embeddedFont>
      <p:font typeface="Elephant" panose="02020904090505020303" pitchFamily="18" charset="0"/>
      <p:regular r:id="rId26"/>
      <p:italic r:id="rId27"/>
    </p:embeddedFont>
    <p:embeddedFont>
      <p:font typeface="Bell MT" panose="02020503060305020303" pitchFamily="18" charset="0"/>
      <p:regular r:id="rId28"/>
      <p:bold r:id="rId29"/>
      <p:italic r:id="rId30"/>
    </p:embeddedFont>
    <p:embeddedFont>
      <p:font typeface="Calibri" panose="020F0502020204030204" pitchFamily="34" charset="0"/>
      <p:regular r:id="rId31"/>
      <p:bold r:id="rId32"/>
      <p:italic r:id="rId33"/>
      <p:boldItalic r:id="rId34"/>
    </p:embeddedFont>
    <p:embeddedFont>
      <p:font typeface="Berlin Sans FB Demi" panose="020E0802020502020306" pitchFamily="34" charset="0"/>
      <p:bold r:id="rId35"/>
    </p:embeddedFont>
    <p:embeddedFont>
      <p:font typeface="Century Gothic" panose="020B0502020202020204" pitchFamily="34" charset="0"/>
      <p:regular r:id="rId36"/>
      <p:bold r:id="rId37"/>
      <p:italic r:id="rId38"/>
      <p:boldItalic r:id="rId39"/>
    </p:embeddedFont>
    <p:embeddedFont>
      <p:font typeface="Wingdings 2" panose="05020102010507070707" pitchFamily="18" charset="2"/>
      <p:regular r:id="rId40"/>
    </p:embeddedFont>
    <p:embeddedFont>
      <p:font typeface="Palatino Linotype" panose="02040502050505030304" pitchFamily="18" charset="0"/>
      <p:regular r:id="rId41"/>
      <p:bold r:id="rId42"/>
      <p:italic r:id="rId43"/>
      <p:boldItalic r:id="rId44"/>
    </p:embeddedFont>
    <p:embeddedFont>
      <p:font typeface="Candara" panose="020E0502030303020204" pitchFamily="34" charset="0"/>
      <p:regular r:id="rId45"/>
      <p:bold r:id="rId46"/>
      <p:italic r:id="rId47"/>
      <p:boldItalic r:id="rId48"/>
    </p:embeddedFont>
    <p:embeddedFont>
      <p:font typeface="Arial Black" panose="020B0A04020102020204" pitchFamily="34" charset="0"/>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23" autoAdjust="0"/>
  </p:normalViewPr>
  <p:slideViewPr>
    <p:cSldViewPr>
      <p:cViewPr varScale="1">
        <p:scale>
          <a:sx n="59" d="100"/>
          <a:sy n="59" d="100"/>
        </p:scale>
        <p:origin x="-6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5F34A-DD4F-4FAD-8621-F4FCC12F0290}" type="datetimeFigureOut">
              <a:rPr lang="en-US" smtClean="0"/>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9966F-4764-41BB-83AE-1740D9C0841C}" type="slidenum">
              <a:rPr lang="en-US" smtClean="0"/>
              <a:t>‹#›</a:t>
            </a:fld>
            <a:endParaRPr lang="en-US"/>
          </a:p>
        </p:txBody>
      </p:sp>
    </p:spTree>
    <p:extLst>
      <p:ext uri="{BB962C8B-B14F-4D97-AF65-F5344CB8AC3E}">
        <p14:creationId xmlns:p14="http://schemas.microsoft.com/office/powerpoint/2010/main" val="684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5070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16</a:t>
            </a:fld>
            <a:endParaRPr lang="en-US"/>
          </a:p>
        </p:txBody>
      </p:sp>
    </p:spTree>
    <p:extLst>
      <p:ext uri="{BB962C8B-B14F-4D97-AF65-F5344CB8AC3E}">
        <p14:creationId xmlns:p14="http://schemas.microsoft.com/office/powerpoint/2010/main" val="70083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0831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19</a:t>
            </a:fld>
            <a:endParaRPr lang="en-US"/>
          </a:p>
        </p:txBody>
      </p:sp>
    </p:spTree>
    <p:extLst>
      <p:ext uri="{BB962C8B-B14F-4D97-AF65-F5344CB8AC3E}">
        <p14:creationId xmlns:p14="http://schemas.microsoft.com/office/powerpoint/2010/main" val="187360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39966F-4764-41BB-83AE-1740D9C0841C}" type="slidenum">
              <a:rPr lang="en-US" smtClean="0"/>
              <a:t>20</a:t>
            </a:fld>
            <a:endParaRPr lang="en-US"/>
          </a:p>
        </p:txBody>
      </p:sp>
    </p:spTree>
    <p:extLst>
      <p:ext uri="{BB962C8B-B14F-4D97-AF65-F5344CB8AC3E}">
        <p14:creationId xmlns:p14="http://schemas.microsoft.com/office/powerpoint/2010/main" val="163289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3289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3</a:t>
            </a:fld>
            <a:endParaRPr lang="en-US"/>
          </a:p>
        </p:txBody>
      </p:sp>
    </p:spTree>
    <p:extLst>
      <p:ext uri="{BB962C8B-B14F-4D97-AF65-F5344CB8AC3E}">
        <p14:creationId xmlns:p14="http://schemas.microsoft.com/office/powerpoint/2010/main" val="143779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6172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5</a:t>
            </a:fld>
            <a:endParaRPr lang="en-US"/>
          </a:p>
        </p:txBody>
      </p:sp>
    </p:spTree>
    <p:extLst>
      <p:ext uri="{BB962C8B-B14F-4D97-AF65-F5344CB8AC3E}">
        <p14:creationId xmlns:p14="http://schemas.microsoft.com/office/powerpoint/2010/main" val="250495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6</a:t>
            </a:fld>
            <a:endParaRPr lang="en-US"/>
          </a:p>
        </p:txBody>
      </p:sp>
    </p:spTree>
    <p:extLst>
      <p:ext uri="{BB962C8B-B14F-4D97-AF65-F5344CB8AC3E}">
        <p14:creationId xmlns:p14="http://schemas.microsoft.com/office/powerpoint/2010/main" val="404296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8</a:t>
            </a:fld>
            <a:endParaRPr lang="en-US"/>
          </a:p>
        </p:txBody>
      </p:sp>
    </p:spTree>
    <p:extLst>
      <p:ext uri="{BB962C8B-B14F-4D97-AF65-F5344CB8AC3E}">
        <p14:creationId xmlns:p14="http://schemas.microsoft.com/office/powerpoint/2010/main" val="147005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10</a:t>
            </a:fld>
            <a:endParaRPr lang="en-US"/>
          </a:p>
        </p:txBody>
      </p:sp>
    </p:spTree>
    <p:extLst>
      <p:ext uri="{BB962C8B-B14F-4D97-AF65-F5344CB8AC3E}">
        <p14:creationId xmlns:p14="http://schemas.microsoft.com/office/powerpoint/2010/main" val="387564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11</a:t>
            </a:fld>
            <a:endParaRPr lang="en-US"/>
          </a:p>
        </p:txBody>
      </p:sp>
    </p:spTree>
    <p:extLst>
      <p:ext uri="{BB962C8B-B14F-4D97-AF65-F5344CB8AC3E}">
        <p14:creationId xmlns:p14="http://schemas.microsoft.com/office/powerpoint/2010/main" val="404684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15</a:t>
            </a:fld>
            <a:endParaRPr lang="en-US"/>
          </a:p>
        </p:txBody>
      </p:sp>
    </p:spTree>
    <p:extLst>
      <p:ext uri="{BB962C8B-B14F-4D97-AF65-F5344CB8AC3E}">
        <p14:creationId xmlns:p14="http://schemas.microsoft.com/office/powerpoint/2010/main" val="172332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52942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949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6362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6597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261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156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180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025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5567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4011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2125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371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9338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05115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06820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4/4/2014</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2577585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41767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8910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333351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694285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162641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07514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6370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3014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725198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75770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4/4/2014</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18122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69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105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120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6819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327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7789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2044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4/4/2014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9458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4/4/2014</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3144861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8.wmf"/><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44" y="838200"/>
            <a:ext cx="7832556" cy="48005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962400" y="838199"/>
            <a:ext cx="4495800" cy="2819401"/>
          </a:xfrm>
        </p:spPr>
        <p:txBody>
          <a:bodyPr>
            <a:prstTxWarp prst="textButtonPour">
              <a:avLst/>
            </a:prstTxWarp>
          </a:bodyPr>
          <a:lstStyle/>
          <a:p>
            <a:r>
              <a:rPr lang="en-US" sz="6600" dirty="0" smtClean="0">
                <a:solidFill>
                  <a:schemeClr val="tx2">
                    <a:lumMod val="75000"/>
                  </a:schemeClr>
                </a:solidFill>
              </a:rPr>
              <a:t>Behemoth</a:t>
            </a:r>
            <a:r>
              <a:rPr lang="en-US" sz="6600" dirty="0" smtClean="0"/>
              <a:t> </a:t>
            </a:r>
            <a:r>
              <a:rPr lang="en-US" sz="6600" dirty="0" smtClean="0">
                <a:solidFill>
                  <a:srgbClr val="C00000"/>
                </a:solidFill>
              </a:rPr>
              <a:t>&amp;</a:t>
            </a:r>
            <a:r>
              <a:rPr lang="en-US" sz="6600" dirty="0" smtClean="0"/>
              <a:t/>
            </a:r>
            <a:br>
              <a:rPr lang="en-US" sz="6600" dirty="0" smtClean="0"/>
            </a:br>
            <a:r>
              <a:rPr lang="en-US" sz="6600" dirty="0" smtClean="0">
                <a:solidFill>
                  <a:schemeClr val="accent3">
                    <a:lumMod val="75000"/>
                  </a:schemeClr>
                </a:solidFill>
              </a:rPr>
              <a:t>Leviathan</a:t>
            </a:r>
            <a:endParaRPr lang="en-US" sz="6600" dirty="0">
              <a:solidFill>
                <a:schemeClr val="accent3">
                  <a:lumMod val="75000"/>
                </a:schemeClr>
              </a:solidFill>
            </a:endParaRPr>
          </a:p>
        </p:txBody>
      </p:sp>
      <p:sp>
        <p:nvSpPr>
          <p:cNvPr id="3" name="Subtitle 2"/>
          <p:cNvSpPr>
            <a:spLocks noGrp="1"/>
          </p:cNvSpPr>
          <p:nvPr>
            <p:ph type="subTitle" idx="1"/>
          </p:nvPr>
        </p:nvSpPr>
        <p:spPr/>
        <p:txBody>
          <a:bodyPr>
            <a:normAutofit/>
          </a:bodyPr>
          <a:lstStyle/>
          <a:p>
            <a:r>
              <a:rPr lang="en-US" sz="2800" dirty="0" smtClean="0">
                <a:solidFill>
                  <a:schemeClr val="bg1"/>
                </a:solidFill>
              </a:rPr>
              <a:t>Job 40:15-41:34</a:t>
            </a:r>
            <a:endParaRPr lang="en-US" sz="2800" dirty="0">
              <a:solidFill>
                <a:schemeClr val="bg1"/>
              </a:solidFill>
            </a:endParaRPr>
          </a:p>
        </p:txBody>
      </p:sp>
      <p:sp>
        <p:nvSpPr>
          <p:cNvPr id="4" name="TextBox 3"/>
          <p:cNvSpPr txBox="1"/>
          <p:nvPr/>
        </p:nvSpPr>
        <p:spPr>
          <a:xfrm>
            <a:off x="4343400" y="6488668"/>
            <a:ext cx="887487" cy="369332"/>
          </a:xfrm>
          <a:prstGeom prst="rect">
            <a:avLst/>
          </a:prstGeom>
          <a:noFill/>
        </p:spPr>
        <p:txBody>
          <a:bodyPr wrap="none" rtlCol="0">
            <a:spAutoFit/>
          </a:bodyPr>
          <a:lstStyle/>
          <a:p>
            <a:r>
              <a:rPr lang="en-US" dirty="0">
                <a:solidFill>
                  <a:prstClr val="black"/>
                </a:solidFill>
              </a:rPr>
              <a:t>Part </a:t>
            </a:r>
            <a:r>
              <a:rPr lang="en-US" dirty="0" smtClean="0">
                <a:solidFill>
                  <a:prstClr val="black"/>
                </a:solidFill>
              </a:rPr>
              <a:t>3a</a:t>
            </a:r>
            <a:endParaRPr lang="en-US" dirty="0">
              <a:solidFill>
                <a:prstClr val="black"/>
              </a:solidFill>
            </a:endParaRPr>
          </a:p>
        </p:txBody>
      </p:sp>
      <p:sp>
        <p:nvSpPr>
          <p:cNvPr id="6" name="TextBox 5"/>
          <p:cNvSpPr txBox="1"/>
          <p:nvPr/>
        </p:nvSpPr>
        <p:spPr>
          <a:xfrm>
            <a:off x="701844" y="5867400"/>
            <a:ext cx="7832556" cy="369332"/>
          </a:xfrm>
          <a:prstGeom prst="rect">
            <a:avLst/>
          </a:prstGeom>
          <a:noFill/>
        </p:spPr>
        <p:txBody>
          <a:bodyPr wrap="square" rtlCol="0">
            <a:spAutoFit/>
          </a:bodyPr>
          <a:lstStyle/>
          <a:p>
            <a:pPr algn="ctr"/>
            <a:r>
              <a:rPr lang="en-US" i="1" dirty="0"/>
              <a:t>c</a:t>
            </a:r>
            <a:r>
              <a:rPr lang="en-US" i="1" dirty="0" smtClean="0"/>
              <a:t>ontent</a:t>
            </a:r>
            <a:endParaRPr lang="en-US" i="1" dirty="0"/>
          </a:p>
        </p:txBody>
      </p:sp>
    </p:spTree>
    <p:extLst>
      <p:ext uri="{BB962C8B-B14F-4D97-AF65-F5344CB8AC3E}">
        <p14:creationId xmlns:p14="http://schemas.microsoft.com/office/powerpoint/2010/main" val="83622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ehold behemoth tail cedar.jpg"/>
          <p:cNvPicPr>
            <a:picLocks noChangeAspect="1"/>
          </p:cNvPicPr>
          <p:nvPr/>
        </p:nvPicPr>
        <p:blipFill>
          <a:blip r:embed="rId3"/>
          <a:srcRect l="60351"/>
          <a:stretch>
            <a:fillRect/>
          </a:stretch>
        </p:blipFill>
        <p:spPr>
          <a:xfrm>
            <a:off x="5486400" y="0"/>
            <a:ext cx="3505200" cy="6858000"/>
          </a:xfrm>
          <a:prstGeom prst="rect">
            <a:avLst/>
          </a:prstGeom>
        </p:spPr>
      </p:pic>
      <p:pic>
        <p:nvPicPr>
          <p:cNvPr id="3" name="Picture 2" descr="behold behemoth.jpg"/>
          <p:cNvPicPr>
            <a:picLocks noChangeAspect="1"/>
          </p:cNvPicPr>
          <p:nvPr/>
        </p:nvPicPr>
        <p:blipFill>
          <a:blip r:embed="rId4"/>
          <a:stretch>
            <a:fillRect/>
          </a:stretch>
        </p:blipFill>
        <p:spPr>
          <a:xfrm>
            <a:off x="0" y="0"/>
            <a:ext cx="5531581" cy="6858000"/>
          </a:xfrm>
          <a:prstGeom prst="rect">
            <a:avLst/>
          </a:prstGeom>
        </p:spPr>
      </p:pic>
      <p:cxnSp>
        <p:nvCxnSpPr>
          <p:cNvPr id="5" name="Straight Connector 4"/>
          <p:cNvCxnSpPr/>
          <p:nvPr/>
        </p:nvCxnSpPr>
        <p:spPr>
          <a:xfrm rot="5400000">
            <a:off x="3302795" y="3504406"/>
            <a:ext cx="4419600" cy="1588"/>
          </a:xfrm>
          <a:prstGeom prst="line">
            <a:avLst/>
          </a:prstGeom>
          <a:ln w="76200"/>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867400" y="4267200"/>
            <a:ext cx="29718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000" dirty="0" smtClean="0">
                <a:solidFill>
                  <a:srgbClr val="C00000"/>
                </a:solidFill>
                <a:latin typeface="Candara" panose="020E0502030303020204" pitchFamily="34" charset="0"/>
              </a:rPr>
              <a:t>Like a cedar?</a:t>
            </a:r>
            <a:endParaRPr lang="en-US" sz="4000" dirty="0">
              <a:solidFill>
                <a:srgbClr val="C00000"/>
              </a:solidFill>
              <a:latin typeface="Candara" panose="020E0502030303020204" pitchFamily="34" charset="0"/>
            </a:endParaRPr>
          </a:p>
        </p:txBody>
      </p:sp>
      <p:pic>
        <p:nvPicPr>
          <p:cNvPr id="10" name="Picture 9" descr="dino7.wmf"/>
          <p:cNvPicPr>
            <a:picLocks noChangeAspect="1"/>
          </p:cNvPicPr>
          <p:nvPr/>
        </p:nvPicPr>
        <p:blipFill>
          <a:blip r:embed="rId5">
            <a:duotone>
              <a:prstClr val="black"/>
              <a:schemeClr val="accent5">
                <a:tint val="45000"/>
                <a:satMod val="400000"/>
              </a:schemeClr>
            </a:duotone>
          </a:blip>
          <a:srcRect r="72741" b="35897"/>
          <a:stretch>
            <a:fillRect/>
          </a:stretch>
        </p:blipFill>
        <p:spPr>
          <a:xfrm rot="1904116" flipH="1">
            <a:off x="7616658" y="2236029"/>
            <a:ext cx="1484244" cy="2514600"/>
          </a:xfrm>
          <a:prstGeom prst="rect">
            <a:avLst/>
          </a:prstGeom>
        </p:spPr>
      </p:pic>
      <p:sp>
        <p:nvSpPr>
          <p:cNvPr id="7" name="Oval 6"/>
          <p:cNvSpPr/>
          <p:nvPr/>
        </p:nvSpPr>
        <p:spPr>
          <a:xfrm>
            <a:off x="7162800" y="3352800"/>
            <a:ext cx="609600" cy="685800"/>
          </a:xfrm>
          <a:prstGeom prst="ellipse">
            <a:avLst/>
          </a:prstGeom>
          <a:noFill/>
          <a:ln w="7620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3237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gtEl>
                                      </p:cBhvr>
                                      <p:by x="150000" y="150000"/>
                                    </p:animScale>
                                  </p:childTnLst>
                                </p:cTn>
                              </p:par>
                              <p:par>
                                <p:cTn id="15" presetID="64" presetClass="path" presetSubtype="0" accel="50000" decel="50000" fill="hold" nodeType="withEffect">
                                  <p:stCondLst>
                                    <p:cond delay="0"/>
                                  </p:stCondLst>
                                  <p:childTnLst>
                                    <p:animMotion origin="layout" path="M 3.33333E-6 0 L 0.09166 -0.18889 " pathEditMode="relative" rAng="0" ptsTypes="AA">
                                      <p:cBhvr>
                                        <p:cTn id="16" dur="2000" fill="hold"/>
                                        <p:tgtEl>
                                          <p:spTgt spid="2"/>
                                        </p:tgtEl>
                                        <p:attrNameLst>
                                          <p:attrName>ppt_x</p:attrName>
                                          <p:attrName>ppt_y</p:attrName>
                                        </p:attrNameLst>
                                      </p:cBhvr>
                                      <p:rCtr x="4600" y="-9400"/>
                                    </p:animMotion>
                                  </p:childTnLst>
                                </p:cTn>
                              </p:par>
                            </p:childTnLst>
                          </p:cTn>
                        </p:par>
                        <p:par>
                          <p:cTn id="17" fill="hold">
                            <p:stCondLst>
                              <p:cond delay="2000"/>
                            </p:stCondLst>
                            <p:childTnLst>
                              <p:par>
                                <p:cTn id="18" presetID="2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par>
                                <p:cTn id="30" presetID="16" presetClass="exit" presetSubtype="21" fill="hold" grpId="1" nodeType="withEffect">
                                  <p:stCondLst>
                                    <p:cond delay="0"/>
                                  </p:stCondLst>
                                  <p:childTnLst>
                                    <p:animEffect transition="out" filter="barn(inVertic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teven\Pictures\Pictures\church related clips\Dinosaur &amp; creation pictures\BEHEMOTH.jpg"/>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05200" y="48251"/>
            <a:ext cx="5638800" cy="681118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9" idx="3"/>
          </p:cNvCxnSpPr>
          <p:nvPr/>
        </p:nvCxnSpPr>
        <p:spPr>
          <a:xfrm flipV="1">
            <a:off x="2298694" y="5334000"/>
            <a:ext cx="1671215" cy="62531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a:stCxn id="9" idx="3"/>
          </p:cNvCxnSpPr>
          <p:nvPr/>
        </p:nvCxnSpPr>
        <p:spPr>
          <a:xfrm flipV="1">
            <a:off x="2298694" y="5819219"/>
            <a:ext cx="1671215" cy="14009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9" name="TextBox 8"/>
          <p:cNvSpPr txBox="1"/>
          <p:nvPr/>
        </p:nvSpPr>
        <p:spPr>
          <a:xfrm>
            <a:off x="1302909" y="5334000"/>
            <a:ext cx="995785" cy="1250621"/>
          </a:xfrm>
          <a:prstGeom prst="rect">
            <a:avLst/>
          </a:prstGeom>
          <a:noFill/>
        </p:spPr>
        <p:txBody>
          <a:bodyPr wrap="none" rtlCol="0">
            <a:prstTxWarp prst="textPlain">
              <a:avLst/>
            </a:prstTxWarp>
            <a:spAutoFit/>
          </a:bodyPr>
          <a:lstStyle/>
          <a:p>
            <a:r>
              <a:rPr lang="en-US" sz="13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endParaRPr lang="en-US" sz="138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10" name="TextBox 9"/>
          <p:cNvSpPr txBox="1"/>
          <p:nvPr/>
        </p:nvSpPr>
        <p:spPr>
          <a:xfrm>
            <a:off x="381000" y="3741003"/>
            <a:ext cx="2839604"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t>The First Of The Ways Of God?</a:t>
            </a:r>
            <a:endParaRPr lang="en-US" sz="2800" b="1" dirty="0"/>
          </a:p>
        </p:txBody>
      </p:sp>
      <p:sp>
        <p:nvSpPr>
          <p:cNvPr id="11" name="TextBox 10"/>
          <p:cNvSpPr txBox="1"/>
          <p:nvPr/>
        </p:nvSpPr>
        <p:spPr>
          <a:xfrm>
            <a:off x="381000" y="304800"/>
            <a:ext cx="3009900" cy="3323987"/>
          </a:xfrm>
          <a:prstGeom prst="rect">
            <a:avLst/>
          </a:prstGeom>
          <a:noFill/>
        </p:spPr>
        <p:txBody>
          <a:bodyPr wrap="square" rtlCol="0">
            <a:spAutoFit/>
          </a:bodyPr>
          <a:lstStyle/>
          <a:p>
            <a:pPr algn="ctr"/>
            <a:r>
              <a:rPr lang="en-US" sz="3000" dirty="0" smtClean="0">
                <a:latin typeface="Bell MT" panose="02020503060305020303" pitchFamily="18" charset="0"/>
              </a:rPr>
              <a:t>He is the first of the ways of God; Only He who made him can bring near His sword” </a:t>
            </a:r>
            <a:br>
              <a:rPr lang="en-US" sz="3000" dirty="0" smtClean="0">
                <a:latin typeface="Bell MT" panose="02020503060305020303" pitchFamily="18" charset="0"/>
              </a:rPr>
            </a:br>
            <a:r>
              <a:rPr lang="en-US" sz="3000" dirty="0" smtClean="0">
                <a:latin typeface="Bell MT" panose="02020503060305020303" pitchFamily="18" charset="0"/>
              </a:rPr>
              <a:t>(Job 40:19)</a:t>
            </a:r>
            <a:endParaRPr lang="en-US" sz="3000" dirty="0">
              <a:latin typeface="Bell MT" panose="02020503060305020303" pitchFamily="18" charset="0"/>
            </a:endParaRPr>
          </a:p>
        </p:txBody>
      </p:sp>
    </p:spTree>
    <p:extLst>
      <p:ext uri="{BB962C8B-B14F-4D97-AF65-F5344CB8AC3E}">
        <p14:creationId xmlns:p14="http://schemas.microsoft.com/office/powerpoint/2010/main" val="353448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C:\Users\Steven\Pictures\Pictures\church related clips\Dinosaur &amp; creation pictures\10. sauropo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94" y="1221386"/>
            <a:ext cx="8382000" cy="4856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6324600"/>
            <a:ext cx="8382000" cy="307777"/>
          </a:xfrm>
          <a:prstGeom prst="rect">
            <a:avLst/>
          </a:prstGeom>
        </p:spPr>
        <p:txBody>
          <a:bodyPr wrap="square">
            <a:spAutoFit/>
          </a:bodyPr>
          <a:lstStyle/>
          <a:p>
            <a:r>
              <a:rPr lang="en-US" sz="1400" dirty="0"/>
              <a:t>http://blackrainbow-blackrainbow.blogspot.com/2011/07/2-dinosaurs-of-jurassic-period.html</a:t>
            </a:r>
          </a:p>
        </p:txBody>
      </p:sp>
    </p:spTree>
    <p:extLst>
      <p:ext uri="{BB962C8B-B14F-4D97-AF65-F5344CB8AC3E}">
        <p14:creationId xmlns:p14="http://schemas.microsoft.com/office/powerpoint/2010/main" val="188306989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368300" y="6324600"/>
            <a:ext cx="8382000" cy="307777"/>
          </a:xfrm>
          <a:prstGeom prst="rect">
            <a:avLst/>
          </a:prstGeom>
        </p:spPr>
        <p:txBody>
          <a:bodyPr wrap="square">
            <a:spAutoFit/>
          </a:bodyPr>
          <a:lstStyle/>
          <a:p>
            <a:pPr algn="ctr"/>
            <a:r>
              <a:rPr lang="en-US" sz="1400" dirty="0">
                <a:solidFill>
                  <a:prstClr val="white"/>
                </a:solidFill>
              </a:rPr>
              <a:t>Wikimedia Commons.</a:t>
            </a:r>
          </a:p>
        </p:txBody>
      </p:sp>
      <p:pic>
        <p:nvPicPr>
          <p:cNvPr id="1026" name="Picture 2" descr="File:Brachiosaurus sc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943099"/>
            <a:ext cx="7620000" cy="3924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295400"/>
          </a:xfrm>
        </p:spPr>
        <p:txBody>
          <a:bodyPr/>
          <a:lstStyle/>
          <a:p>
            <a:r>
              <a:rPr lang="en-US" dirty="0" smtClean="0"/>
              <a:t>Size Comparison</a:t>
            </a:r>
            <a:endParaRPr lang="en-US" dirty="0"/>
          </a:p>
        </p:txBody>
      </p:sp>
      <p:sp>
        <p:nvSpPr>
          <p:cNvPr id="5" name="Rectangle 4"/>
          <p:cNvSpPr/>
          <p:nvPr/>
        </p:nvSpPr>
        <p:spPr>
          <a:xfrm>
            <a:off x="762000" y="1230868"/>
            <a:ext cx="7594600" cy="369332"/>
          </a:xfrm>
          <a:prstGeom prst="rect">
            <a:avLst/>
          </a:prstGeom>
        </p:spPr>
        <p:txBody>
          <a:bodyPr wrap="square">
            <a:spAutoFit/>
          </a:bodyPr>
          <a:lstStyle/>
          <a:p>
            <a:pPr algn="ctr"/>
            <a:r>
              <a:rPr lang="en-US" dirty="0" smtClean="0"/>
              <a:t>“ </a:t>
            </a:r>
            <a:r>
              <a:rPr lang="en-US" dirty="0"/>
              <a:t>Only He who made him can bring near His </a:t>
            </a:r>
            <a:r>
              <a:rPr lang="en-US" dirty="0" smtClean="0"/>
              <a:t>sword” (Job 40:19)</a:t>
            </a:r>
            <a:endParaRPr lang="en-US" dirty="0"/>
          </a:p>
        </p:txBody>
      </p:sp>
    </p:spTree>
    <p:extLst>
      <p:ext uri="{BB962C8B-B14F-4D97-AF65-F5344CB8AC3E}">
        <p14:creationId xmlns:p14="http://schemas.microsoft.com/office/powerpoint/2010/main" val="238618839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“Bones Are Like Beams Of Bronze”(Job 40:18)</a:t>
            </a:r>
            <a:endParaRPr lang="en-US" dirty="0"/>
          </a:p>
        </p:txBody>
      </p:sp>
      <p:pic>
        <p:nvPicPr>
          <p:cNvPr id="2050" name="Picture 2" descr="http://upload.wikimedia.org/wikipedia/commons/6/6f/Altithora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55600" y="1600200"/>
            <a:ext cx="8451270"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00238" y="6567156"/>
            <a:ext cx="8382000" cy="307777"/>
          </a:xfrm>
          <a:prstGeom prst="rect">
            <a:avLst/>
          </a:prstGeom>
        </p:spPr>
        <p:txBody>
          <a:bodyPr wrap="square">
            <a:spAutoFit/>
          </a:bodyPr>
          <a:lstStyle/>
          <a:p>
            <a:pPr algn="ctr"/>
            <a:r>
              <a:rPr lang="en-US" sz="1400" dirty="0">
                <a:solidFill>
                  <a:prstClr val="white"/>
                </a:solidFill>
              </a:rPr>
              <a:t>Wikimedia Commons.</a:t>
            </a:r>
          </a:p>
        </p:txBody>
      </p:sp>
      <p:sp>
        <p:nvSpPr>
          <p:cNvPr id="6" name="Right Arrow 5"/>
          <p:cNvSpPr/>
          <p:nvPr/>
        </p:nvSpPr>
        <p:spPr>
          <a:xfrm flipH="1">
            <a:off x="4181764" y="1905000"/>
            <a:ext cx="1304635" cy="4572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ight Arrow 8"/>
          <p:cNvSpPr/>
          <p:nvPr/>
        </p:nvSpPr>
        <p:spPr>
          <a:xfrm rot="1317713">
            <a:off x="7039207" y="2363428"/>
            <a:ext cx="1304635" cy="4572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638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“Bones Are Like Beams Of Bronze”(Job 40:18)</a:t>
            </a:r>
            <a:endParaRPr lang="en-US" dirty="0"/>
          </a:p>
        </p:txBody>
      </p:sp>
      <p:sp>
        <p:nvSpPr>
          <p:cNvPr id="7" name="Rectangle 6"/>
          <p:cNvSpPr/>
          <p:nvPr/>
        </p:nvSpPr>
        <p:spPr>
          <a:xfrm>
            <a:off x="400238" y="6567156"/>
            <a:ext cx="8382000" cy="307777"/>
          </a:xfrm>
          <a:prstGeom prst="rect">
            <a:avLst/>
          </a:prstGeom>
        </p:spPr>
        <p:txBody>
          <a:bodyPr wrap="square">
            <a:spAutoFit/>
          </a:bodyPr>
          <a:lstStyle/>
          <a:p>
            <a:pPr algn="ctr"/>
            <a:r>
              <a:rPr lang="en-US" sz="1400" dirty="0">
                <a:solidFill>
                  <a:prstClr val="white"/>
                </a:solidFill>
              </a:rPr>
              <a:t>Wikimedia Commons.</a:t>
            </a:r>
          </a:p>
        </p:txBody>
      </p:sp>
      <p:pic>
        <p:nvPicPr>
          <p:cNvPr id="3074" name="Picture 2" descr="File:Brach humeru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632886" y="1900058"/>
            <a:ext cx="3916704" cy="45178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34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62622" y="24319"/>
            <a:ext cx="2581378" cy="16520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5829300" cy="1600200"/>
          </a:xfrm>
        </p:spPr>
        <p:txBody>
          <a:bodyPr/>
          <a:lstStyle/>
          <a:p>
            <a:r>
              <a:rPr lang="en-US" dirty="0" smtClean="0"/>
              <a:t>Mountains, Marshes, Rivers</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pPr marL="0" indent="0">
              <a:buNone/>
            </a:pPr>
            <a:r>
              <a:rPr lang="en-US" sz="2800" dirty="0">
                <a:solidFill>
                  <a:schemeClr val="tx1">
                    <a:lumMod val="65000"/>
                    <a:lumOff val="35000"/>
                  </a:schemeClr>
                </a:solidFill>
              </a:rPr>
              <a:t>20  Surely the </a:t>
            </a:r>
            <a:r>
              <a:rPr lang="en-US" sz="2800" dirty="0">
                <a:solidFill>
                  <a:srgbClr val="C00000"/>
                </a:solidFill>
              </a:rPr>
              <a:t>mountains</a:t>
            </a:r>
            <a:r>
              <a:rPr lang="en-US" sz="2800" dirty="0">
                <a:solidFill>
                  <a:schemeClr val="tx1">
                    <a:lumMod val="65000"/>
                    <a:lumOff val="35000"/>
                  </a:schemeClr>
                </a:solidFill>
              </a:rPr>
              <a:t> yield food for him, And all the beasts of the field play there.</a:t>
            </a:r>
          </a:p>
          <a:p>
            <a:pPr marL="0" indent="0">
              <a:buNone/>
            </a:pPr>
            <a:r>
              <a:rPr lang="en-US" sz="2800" dirty="0">
                <a:solidFill>
                  <a:schemeClr val="tx1">
                    <a:lumMod val="65000"/>
                    <a:lumOff val="35000"/>
                  </a:schemeClr>
                </a:solidFill>
              </a:rPr>
              <a:t>21  He lies under the lotus trees, In a covert of reeds and </a:t>
            </a:r>
            <a:r>
              <a:rPr lang="en-US" sz="2800" dirty="0">
                <a:solidFill>
                  <a:srgbClr val="C00000"/>
                </a:solidFill>
              </a:rPr>
              <a:t>marsh</a:t>
            </a:r>
            <a:r>
              <a:rPr lang="en-US" sz="2800" dirty="0">
                <a:solidFill>
                  <a:schemeClr val="tx1">
                    <a:lumMod val="65000"/>
                    <a:lumOff val="35000"/>
                  </a:schemeClr>
                </a:solidFill>
              </a:rPr>
              <a:t>.</a:t>
            </a:r>
          </a:p>
          <a:p>
            <a:pPr marL="0" indent="0">
              <a:buNone/>
            </a:pPr>
            <a:r>
              <a:rPr lang="en-US" sz="2800" dirty="0">
                <a:solidFill>
                  <a:schemeClr val="tx1">
                    <a:lumMod val="65000"/>
                    <a:lumOff val="35000"/>
                  </a:schemeClr>
                </a:solidFill>
              </a:rPr>
              <a:t>22  The lotus trees cover him with their shade; The willows by the brook surround him.</a:t>
            </a:r>
          </a:p>
          <a:p>
            <a:pPr marL="0" indent="0">
              <a:buNone/>
            </a:pPr>
            <a:r>
              <a:rPr lang="en-US" sz="2800" dirty="0">
                <a:solidFill>
                  <a:schemeClr val="tx1">
                    <a:lumMod val="65000"/>
                    <a:lumOff val="35000"/>
                  </a:schemeClr>
                </a:solidFill>
              </a:rPr>
              <a:t>23  Indeed the </a:t>
            </a:r>
            <a:r>
              <a:rPr lang="en-US" sz="2800" dirty="0">
                <a:solidFill>
                  <a:srgbClr val="C00000"/>
                </a:solidFill>
              </a:rPr>
              <a:t>river</a:t>
            </a:r>
            <a:r>
              <a:rPr lang="en-US" sz="2800" dirty="0">
                <a:solidFill>
                  <a:schemeClr val="tx1">
                    <a:lumMod val="65000"/>
                    <a:lumOff val="35000"/>
                  </a:schemeClr>
                </a:solidFill>
              </a:rPr>
              <a:t> may rage, Yet he is not </a:t>
            </a:r>
            <a:r>
              <a:rPr lang="en-US" sz="2800" dirty="0">
                <a:solidFill>
                  <a:schemeClr val="accent3"/>
                </a:solidFill>
              </a:rPr>
              <a:t>disturbed</a:t>
            </a:r>
            <a:r>
              <a:rPr lang="en-US" sz="2800" dirty="0">
                <a:solidFill>
                  <a:schemeClr val="tx1">
                    <a:lumMod val="65000"/>
                    <a:lumOff val="35000"/>
                  </a:schemeClr>
                </a:solidFill>
              </a:rPr>
              <a:t>; He is </a:t>
            </a:r>
            <a:r>
              <a:rPr lang="en-US" sz="2800" dirty="0">
                <a:solidFill>
                  <a:schemeClr val="accent3"/>
                </a:solidFill>
              </a:rPr>
              <a:t>confident</a:t>
            </a:r>
            <a:r>
              <a:rPr lang="en-US" sz="2800" dirty="0">
                <a:solidFill>
                  <a:schemeClr val="tx1">
                    <a:lumMod val="65000"/>
                    <a:lumOff val="35000"/>
                  </a:schemeClr>
                </a:solidFill>
              </a:rPr>
              <a:t>, though the Jordan gushes into his mouth,</a:t>
            </a:r>
          </a:p>
          <a:p>
            <a:pPr marL="0" indent="0">
              <a:buNone/>
            </a:pPr>
            <a:r>
              <a:rPr lang="en-US" sz="2800" dirty="0">
                <a:solidFill>
                  <a:schemeClr val="tx1">
                    <a:lumMod val="65000"/>
                    <a:lumOff val="35000"/>
                  </a:schemeClr>
                </a:solidFill>
              </a:rPr>
              <a:t>24  Though he takes it in his eyes, Or one pierces his nose with a snare</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4205347301"/>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829300" cy="1600200"/>
          </a:xfrm>
        </p:spPr>
        <p:txBody>
          <a:bodyPr/>
          <a:lstStyle/>
          <a:p>
            <a:r>
              <a:rPr lang="en-US" dirty="0" smtClean="0"/>
              <a:t>Mouth, Eyes, Nose</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pPr marL="0" indent="0">
              <a:buNone/>
            </a:pPr>
            <a:r>
              <a:rPr lang="en-US" sz="2800" dirty="0">
                <a:solidFill>
                  <a:schemeClr val="tx1">
                    <a:lumMod val="65000"/>
                    <a:lumOff val="35000"/>
                  </a:schemeClr>
                </a:solidFill>
              </a:rPr>
              <a:t>20  Surely the mountains yield food for him, And all the beasts of the field play there.</a:t>
            </a:r>
          </a:p>
          <a:p>
            <a:pPr marL="0" indent="0">
              <a:buNone/>
            </a:pPr>
            <a:r>
              <a:rPr lang="en-US" sz="2800" dirty="0">
                <a:solidFill>
                  <a:schemeClr val="tx1">
                    <a:lumMod val="65000"/>
                    <a:lumOff val="35000"/>
                  </a:schemeClr>
                </a:solidFill>
              </a:rPr>
              <a:t>21  He lies under the lotus trees, In a covert of reeds and marsh.</a:t>
            </a:r>
          </a:p>
          <a:p>
            <a:pPr marL="0" indent="0">
              <a:buNone/>
            </a:pPr>
            <a:r>
              <a:rPr lang="en-US" sz="2800" dirty="0">
                <a:solidFill>
                  <a:schemeClr val="tx1">
                    <a:lumMod val="65000"/>
                    <a:lumOff val="35000"/>
                  </a:schemeClr>
                </a:solidFill>
              </a:rPr>
              <a:t>22  The lotus trees cover him with their shade; The willows by the brook surround him.</a:t>
            </a:r>
          </a:p>
          <a:p>
            <a:pPr marL="0" indent="0">
              <a:buNone/>
            </a:pPr>
            <a:r>
              <a:rPr lang="en-US" sz="2800" dirty="0">
                <a:solidFill>
                  <a:schemeClr val="tx1">
                    <a:lumMod val="65000"/>
                    <a:lumOff val="35000"/>
                  </a:schemeClr>
                </a:solidFill>
              </a:rPr>
              <a:t>23  Indeed the river may rage, Yet he is not </a:t>
            </a:r>
            <a:r>
              <a:rPr lang="en-US" sz="2800" dirty="0">
                <a:solidFill>
                  <a:schemeClr val="accent3"/>
                </a:solidFill>
              </a:rPr>
              <a:t>disturbed</a:t>
            </a:r>
            <a:r>
              <a:rPr lang="en-US" sz="2800" dirty="0">
                <a:solidFill>
                  <a:schemeClr val="tx1">
                    <a:lumMod val="65000"/>
                    <a:lumOff val="35000"/>
                  </a:schemeClr>
                </a:solidFill>
              </a:rPr>
              <a:t>; He is </a:t>
            </a:r>
            <a:r>
              <a:rPr lang="en-US" sz="2800" dirty="0">
                <a:solidFill>
                  <a:schemeClr val="accent3"/>
                </a:solidFill>
              </a:rPr>
              <a:t>confident</a:t>
            </a:r>
            <a:r>
              <a:rPr lang="en-US" sz="2800" dirty="0"/>
              <a:t>, </a:t>
            </a:r>
            <a:r>
              <a:rPr lang="en-US" sz="2800" dirty="0">
                <a:solidFill>
                  <a:schemeClr val="tx1">
                    <a:lumMod val="65000"/>
                    <a:lumOff val="35000"/>
                  </a:schemeClr>
                </a:solidFill>
              </a:rPr>
              <a:t>though the Jordan gushes into his </a:t>
            </a:r>
            <a:r>
              <a:rPr lang="en-US" sz="2800" u="sng" dirty="0">
                <a:solidFill>
                  <a:srgbClr val="C00000"/>
                </a:solidFill>
              </a:rPr>
              <a:t>mouth</a:t>
            </a:r>
            <a:r>
              <a:rPr lang="en-US" sz="2800" dirty="0">
                <a:solidFill>
                  <a:schemeClr val="tx1">
                    <a:lumMod val="65000"/>
                    <a:lumOff val="35000"/>
                  </a:schemeClr>
                </a:solidFill>
              </a:rPr>
              <a:t>,</a:t>
            </a:r>
          </a:p>
          <a:p>
            <a:pPr marL="0" indent="0">
              <a:buNone/>
            </a:pPr>
            <a:r>
              <a:rPr lang="en-US" sz="2800" dirty="0">
                <a:solidFill>
                  <a:schemeClr val="tx1">
                    <a:lumMod val="65000"/>
                    <a:lumOff val="35000"/>
                  </a:schemeClr>
                </a:solidFill>
              </a:rPr>
              <a:t>24  Though he takes it in his </a:t>
            </a:r>
            <a:r>
              <a:rPr lang="en-US" sz="2800" u="sng" dirty="0">
                <a:solidFill>
                  <a:srgbClr val="C00000"/>
                </a:solidFill>
              </a:rPr>
              <a:t>eyes</a:t>
            </a:r>
            <a:r>
              <a:rPr lang="en-US" sz="2800" dirty="0">
                <a:solidFill>
                  <a:schemeClr val="tx1">
                    <a:lumMod val="65000"/>
                    <a:lumOff val="35000"/>
                  </a:schemeClr>
                </a:solidFill>
              </a:rPr>
              <a:t>, Or one pierces his </a:t>
            </a:r>
            <a:r>
              <a:rPr lang="en-US" sz="2800" u="sng" dirty="0">
                <a:solidFill>
                  <a:srgbClr val="C00000"/>
                </a:solidFill>
              </a:rPr>
              <a:t>nose</a:t>
            </a:r>
            <a:r>
              <a:rPr lang="en-US" sz="2800" dirty="0">
                <a:solidFill>
                  <a:srgbClr val="C00000"/>
                </a:solidFill>
              </a:rPr>
              <a:t> </a:t>
            </a:r>
            <a:r>
              <a:rPr lang="en-US" sz="2800" dirty="0">
                <a:solidFill>
                  <a:schemeClr val="tx1">
                    <a:lumMod val="65000"/>
                    <a:lumOff val="35000"/>
                  </a:schemeClr>
                </a:solidFill>
              </a:rPr>
              <a:t>with a snare</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682" y="0"/>
            <a:ext cx="1365943" cy="17525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18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75198">
            <a:off x="698957" y="-147886"/>
            <a:ext cx="7848705" cy="4381500"/>
          </a:xfrm>
          <a:prstGeom prst="snip2DiagRect">
            <a:avLst>
              <a:gd name="adj1" fmla="val 0"/>
              <a:gd name="adj2" fmla="val 5000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048000"/>
            <a:ext cx="8229600" cy="3581400"/>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buFont typeface="Wingdings" panose="05000000000000000000" pitchFamily="2" charset="2"/>
              <a:buChar char="ü"/>
            </a:pPr>
            <a:r>
              <a:rPr lang="en-US" sz="3200" dirty="0" smtClean="0"/>
              <a:t>Was a real creature</a:t>
            </a:r>
          </a:p>
          <a:p>
            <a:pPr>
              <a:buFont typeface="Wingdings" panose="05000000000000000000" pitchFamily="2" charset="2"/>
              <a:buChar char="ü"/>
            </a:pPr>
            <a:r>
              <a:rPr lang="en-US" sz="3200" dirty="0" smtClean="0"/>
              <a:t>Does </a:t>
            </a:r>
            <a:r>
              <a:rPr lang="en-US" sz="3200" dirty="0" smtClean="0">
                <a:solidFill>
                  <a:srgbClr val="C00000"/>
                </a:solidFill>
              </a:rPr>
              <a:t>not</a:t>
            </a:r>
            <a:r>
              <a:rPr lang="en-US" sz="3200" dirty="0" smtClean="0"/>
              <a:t> match an elephant or Hippopotamus </a:t>
            </a:r>
          </a:p>
          <a:p>
            <a:pPr>
              <a:buFont typeface="Wingdings" panose="05000000000000000000" pitchFamily="2" charset="2"/>
              <a:buChar char="ü"/>
            </a:pPr>
            <a:r>
              <a:rPr lang="en-US" sz="3200" dirty="0" smtClean="0"/>
              <a:t>Does match with the remains of large sauropods unearthed by man</a:t>
            </a:r>
          </a:p>
          <a:p>
            <a:pPr>
              <a:buFont typeface="Wingdings" panose="05000000000000000000" pitchFamily="2" charset="2"/>
              <a:buChar char="ü"/>
            </a:pPr>
            <a:r>
              <a:rPr lang="en-US" sz="3200" dirty="0" smtClean="0"/>
              <a:t>Serves as an admonition:</a:t>
            </a:r>
          </a:p>
          <a:p>
            <a:pPr lvl="1">
              <a:buFont typeface="Wingdings" panose="05000000000000000000" pitchFamily="2" charset="2"/>
              <a:buChar char="§"/>
            </a:pPr>
            <a:r>
              <a:rPr lang="en-US" sz="2800" dirty="0" smtClean="0"/>
              <a:t>The superiority of heaven’s power</a:t>
            </a:r>
          </a:p>
          <a:p>
            <a:pPr lvl="1">
              <a:buFont typeface="Wingdings" panose="05000000000000000000" pitchFamily="2" charset="2"/>
              <a:buChar char="§"/>
            </a:pPr>
            <a:r>
              <a:rPr lang="en-US" sz="2800" dirty="0" smtClean="0"/>
              <a:t>The rebuke against man not trusting in God</a:t>
            </a:r>
            <a:endParaRPr lang="en-US" sz="2800" dirty="0"/>
          </a:p>
        </p:txBody>
      </p:sp>
      <p:sp>
        <p:nvSpPr>
          <p:cNvPr id="6" name="Title 1"/>
          <p:cNvSpPr>
            <a:spLocks noGrp="1"/>
          </p:cNvSpPr>
          <p:nvPr>
            <p:ph type="title"/>
          </p:nvPr>
        </p:nvSpPr>
        <p:spPr>
          <a:xfrm>
            <a:off x="838200" y="228600"/>
            <a:ext cx="7543800" cy="1371600"/>
          </a:xfrm>
        </p:spPr>
        <p:txBody>
          <a:bodyPr>
            <a:prstTxWarp prst="textPlain">
              <a:avLst/>
            </a:prstTxWarp>
          </a:bodyPr>
          <a:lstStyle/>
          <a:p>
            <a:r>
              <a:rPr lang="en-US" sz="6000" spc="300" dirty="0" smtClean="0">
                <a:ln>
                  <a:solidFill>
                    <a:schemeClr val="tx1"/>
                  </a:solidFill>
                </a:ln>
                <a:solidFill>
                  <a:schemeClr val="accent5"/>
                </a:solidFill>
                <a:effectLst>
                  <a:outerShdw blurRad="63500" dist="38100" dir="5400000" algn="t" rotWithShape="0">
                    <a:prstClr val="black">
                      <a:alpha val="25000"/>
                    </a:prstClr>
                  </a:outerShdw>
                  <a:reflection blurRad="6350" stA="55000" endA="300" endPos="45500" dir="5400000" sy="-100000" algn="bl" rotWithShape="0"/>
                </a:effectLst>
                <a:latin typeface="Berlin Sans FB Demi" panose="020E0802020502020306" pitchFamily="34" charset="0"/>
              </a:rPr>
              <a:t>“Behold Behemoth”</a:t>
            </a:r>
            <a:endParaRPr lang="en-US" sz="4000" spc="300" dirty="0">
              <a:ln>
                <a:solidFill>
                  <a:schemeClr val="tx1"/>
                </a:solidFill>
              </a:ln>
              <a:solidFill>
                <a:schemeClr val="accent5"/>
              </a:solidFill>
              <a:effectLst>
                <a:outerShdw blurRad="63500" dist="38100" dir="5400000" algn="t" rotWithShape="0">
                  <a:prstClr val="black">
                    <a:alpha val="25000"/>
                  </a:prstClr>
                </a:outerShdw>
                <a:reflection blurRad="6350" stA="55000" endA="300" endPos="45500" dir="5400000" sy="-100000" algn="bl" rotWithShape="0"/>
              </a:effectLst>
              <a:latin typeface="Berlin Sans FB Demi" panose="020E0802020502020306" pitchFamily="34" charset="0"/>
            </a:endParaRPr>
          </a:p>
        </p:txBody>
      </p:sp>
    </p:spTree>
    <p:extLst>
      <p:ext uri="{BB962C8B-B14F-4D97-AF65-F5344CB8AC3E}">
        <p14:creationId xmlns:p14="http://schemas.microsoft.com/office/powerpoint/2010/main" val="36145489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5198">
            <a:off x="698957" y="-147886"/>
            <a:ext cx="7848705" cy="4381500"/>
          </a:xfrm>
          <a:prstGeom prst="snip2DiagRect">
            <a:avLst>
              <a:gd name="adj1" fmla="val 0"/>
              <a:gd name="adj2" fmla="val 5000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228600"/>
            <a:ext cx="7543800" cy="1371600"/>
          </a:xfrm>
        </p:spPr>
        <p:txBody>
          <a:bodyPr>
            <a:prstTxWarp prst="textPlain">
              <a:avLst/>
            </a:prstTxWarp>
          </a:bodyPr>
          <a:lstStyle/>
          <a:p>
            <a:r>
              <a:rPr lang="en-US" sz="6000" spc="300" dirty="0" smtClean="0">
                <a:ln>
                  <a:solidFill>
                    <a:schemeClr val="tx1"/>
                  </a:solidFill>
                </a:ln>
                <a:solidFill>
                  <a:schemeClr val="accent5"/>
                </a:solidFill>
                <a:effectLst>
                  <a:outerShdw blurRad="63500" dist="38100" dir="5400000" algn="t" rotWithShape="0">
                    <a:prstClr val="black">
                      <a:alpha val="25000"/>
                    </a:prstClr>
                  </a:outerShdw>
                  <a:reflection blurRad="6350" stA="55000" endA="300" endPos="45500" dir="5400000" sy="-100000" algn="bl" rotWithShape="0"/>
                </a:effectLst>
                <a:latin typeface="Berlin Sans FB Demi" panose="020E0802020502020306" pitchFamily="34" charset="0"/>
              </a:rPr>
              <a:t>“Behold Behemoth”</a:t>
            </a:r>
            <a:endParaRPr lang="en-US" sz="4000" spc="300" dirty="0">
              <a:ln>
                <a:solidFill>
                  <a:schemeClr val="tx1"/>
                </a:solidFill>
              </a:ln>
              <a:solidFill>
                <a:schemeClr val="accent5"/>
              </a:solidFill>
              <a:effectLst>
                <a:outerShdw blurRad="63500" dist="38100" dir="5400000" algn="t" rotWithShape="0">
                  <a:prstClr val="black">
                    <a:alpha val="25000"/>
                  </a:prstClr>
                </a:outerShdw>
                <a:reflection blurRad="6350" stA="55000" endA="300" endPos="45500" dir="5400000" sy="-100000" algn="bl" rotWithShape="0"/>
              </a:effectLst>
              <a:latin typeface="Berlin Sans FB Demi" panose="020E0802020502020306" pitchFamily="34" charset="0"/>
            </a:endParaRPr>
          </a:p>
        </p:txBody>
      </p:sp>
      <p:sp>
        <p:nvSpPr>
          <p:cNvPr id="3" name="Content Placeholder 2"/>
          <p:cNvSpPr>
            <a:spLocks noGrp="1"/>
          </p:cNvSpPr>
          <p:nvPr>
            <p:ph idx="1"/>
          </p:nvPr>
        </p:nvSpPr>
        <p:spPr>
          <a:xfrm>
            <a:off x="457200" y="3048000"/>
            <a:ext cx="8229600" cy="35814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200" dirty="0" smtClean="0">
                <a:latin typeface="Arial Black" panose="020B0A04020102020204" pitchFamily="34" charset="0"/>
              </a:rPr>
              <a:t>WHY OPPOSITION?</a:t>
            </a:r>
          </a:p>
          <a:p>
            <a:r>
              <a:rPr lang="en-US" sz="3200" dirty="0" smtClean="0"/>
              <a:t>The </a:t>
            </a:r>
            <a:r>
              <a:rPr lang="en-US" sz="3200" dirty="0"/>
              <a:t>only reason Behemoth is rejected as being a dinosaur is based on a prevailing </a:t>
            </a:r>
            <a:r>
              <a:rPr lang="en-US" sz="3200" dirty="0" smtClean="0"/>
              <a:t>“millions of years” hypothesis to origins</a:t>
            </a:r>
            <a:endParaRPr lang="en-US" sz="3200" dirty="0"/>
          </a:p>
          <a:p>
            <a:r>
              <a:rPr lang="en-US" sz="3200" dirty="0" smtClean="0"/>
              <a:t>The Bible affirms </a:t>
            </a:r>
            <a:r>
              <a:rPr lang="en-US" sz="3200" dirty="0"/>
              <a:t>that man and all land animals began on the same day </a:t>
            </a:r>
            <a:r>
              <a:rPr lang="en-US" sz="3200" dirty="0" smtClean="0"/>
              <a:t/>
            </a:r>
            <a:br>
              <a:rPr lang="en-US" sz="3200" dirty="0" smtClean="0"/>
            </a:br>
            <a:r>
              <a:rPr lang="en-US" sz="2200" b="1" spc="-50" dirty="0" smtClean="0"/>
              <a:t>(</a:t>
            </a:r>
            <a:r>
              <a:rPr lang="en-US" sz="2200" b="1" spc="-50" dirty="0"/>
              <a:t>Gen. 1:24ff; Ex. 20:11; Is. 40:21; Mk. 10:6; Rom. 1:20; Heb. 9:26)</a:t>
            </a:r>
            <a:endParaRPr lang="en-US" sz="2200" b="1" spc="-50" dirty="0"/>
          </a:p>
        </p:txBody>
      </p:sp>
    </p:spTree>
    <p:extLst>
      <p:ext uri="{BB962C8B-B14F-4D97-AF65-F5344CB8AC3E}">
        <p14:creationId xmlns:p14="http://schemas.microsoft.com/office/powerpoint/2010/main" val="8756801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762000" y="1600200"/>
            <a:ext cx="6553200" cy="5029200"/>
          </a:xfrm>
        </p:spPr>
        <p:txBody>
          <a:bodyPr>
            <a:normAutofit/>
          </a:bodyPr>
          <a:lstStyle/>
          <a:p>
            <a:pPr marL="914400" indent="-914400">
              <a:buNone/>
            </a:pPr>
            <a:r>
              <a:rPr lang="en-US" sz="3600" b="1" dirty="0" smtClean="0">
                <a:solidFill>
                  <a:schemeClr val="accent3"/>
                </a:solidFill>
              </a:rPr>
              <a:t>1	</a:t>
            </a:r>
            <a:r>
              <a:rPr lang="en-US" sz="3600" dirty="0" smtClean="0">
                <a:solidFill>
                  <a:schemeClr val="accent3"/>
                </a:solidFill>
              </a:rPr>
              <a:t>evidence for dinosaurs and man living together</a:t>
            </a:r>
          </a:p>
          <a:p>
            <a:pPr marL="914400" indent="-914400">
              <a:buNone/>
            </a:pPr>
            <a:r>
              <a:rPr lang="en-US" sz="3600" b="1" dirty="0" smtClean="0">
                <a:solidFill>
                  <a:schemeClr val="tx2"/>
                </a:solidFill>
              </a:rPr>
              <a:t>2</a:t>
            </a:r>
            <a:r>
              <a:rPr lang="en-US" sz="3600" b="1" baseline="-25000" dirty="0" smtClean="0">
                <a:solidFill>
                  <a:schemeClr val="tx2"/>
                </a:solidFill>
              </a:rPr>
              <a:t>(a-d) </a:t>
            </a:r>
            <a:r>
              <a:rPr lang="en-US" sz="3600" dirty="0" smtClean="0">
                <a:solidFill>
                  <a:schemeClr val="tx2"/>
                </a:solidFill>
              </a:rPr>
              <a:t>the conflict between Job, friends, Jehovah;  Elihu’s response; God’s 1</a:t>
            </a:r>
            <a:r>
              <a:rPr lang="en-US" sz="3600" baseline="30000" dirty="0" smtClean="0">
                <a:solidFill>
                  <a:schemeClr val="tx2"/>
                </a:solidFill>
              </a:rPr>
              <a:t>st</a:t>
            </a:r>
            <a:r>
              <a:rPr lang="en-US" sz="3600" dirty="0" smtClean="0">
                <a:solidFill>
                  <a:schemeClr val="tx2"/>
                </a:solidFill>
              </a:rPr>
              <a:t> response</a:t>
            </a:r>
          </a:p>
          <a:p>
            <a:pPr marL="914400" indent="-914400">
              <a:buNone/>
            </a:pPr>
            <a:r>
              <a:rPr lang="en-US" sz="3600" b="1" dirty="0" smtClean="0">
                <a:solidFill>
                  <a:srgbClr val="C00000"/>
                </a:solidFill>
              </a:rPr>
              <a:t>3</a:t>
            </a:r>
            <a:r>
              <a:rPr lang="en-US" sz="3600" b="1" baseline="-25000" dirty="0" smtClean="0">
                <a:solidFill>
                  <a:srgbClr val="C00000"/>
                </a:solidFill>
              </a:rPr>
              <a:t>a</a:t>
            </a:r>
            <a:r>
              <a:rPr lang="en-US" sz="3600" dirty="0" smtClean="0">
                <a:solidFill>
                  <a:srgbClr val="C00000"/>
                </a:solidFill>
              </a:rPr>
              <a:t>	God’s 2</a:t>
            </a:r>
            <a:r>
              <a:rPr lang="en-US" sz="3600" baseline="30000" dirty="0" smtClean="0">
                <a:solidFill>
                  <a:srgbClr val="C00000"/>
                </a:solidFill>
              </a:rPr>
              <a:t>nd</a:t>
            </a:r>
            <a:r>
              <a:rPr lang="en-US" sz="3600" dirty="0" smtClean="0">
                <a:solidFill>
                  <a:srgbClr val="C00000"/>
                </a:solidFill>
              </a:rPr>
              <a:t> response </a:t>
            </a:r>
            <a:r>
              <a:rPr lang="en-US" sz="3600" dirty="0" smtClean="0">
                <a:solidFill>
                  <a:srgbClr val="C00000"/>
                </a:solidFill>
              </a:rPr>
              <a:t>–the BEHEMOTH</a:t>
            </a:r>
            <a:endParaRPr lang="en-US" sz="3600" dirty="0" smtClean="0">
              <a:solidFill>
                <a:srgbClr val="C00000"/>
              </a:solidFill>
            </a:endParaRPr>
          </a:p>
        </p:txBody>
      </p:sp>
      <p:sp>
        <p:nvSpPr>
          <p:cNvPr id="16" name="TextBox 15"/>
          <p:cNvSpPr txBox="1"/>
          <p:nvPr/>
        </p:nvSpPr>
        <p:spPr>
          <a:xfrm>
            <a:off x="7465735" y="1900535"/>
            <a:ext cx="1373467"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solidFill>
                  <a:schemeClr val="accent3"/>
                </a:solidFill>
              </a:rPr>
              <a:t>concept</a:t>
            </a:r>
            <a:endParaRPr lang="en-US" sz="2400" dirty="0">
              <a:solidFill>
                <a:schemeClr val="accent3"/>
              </a:solidFill>
            </a:endParaRPr>
          </a:p>
        </p:txBody>
      </p:sp>
      <p:sp>
        <p:nvSpPr>
          <p:cNvPr id="13" name="TextBox 12"/>
          <p:cNvSpPr txBox="1"/>
          <p:nvPr/>
        </p:nvSpPr>
        <p:spPr>
          <a:xfrm>
            <a:off x="7553586" y="5488631"/>
            <a:ext cx="119776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rgbClr val="C00000"/>
                </a:solidFill>
              </a:rPr>
              <a:t>content</a:t>
            </a:r>
            <a:endParaRPr lang="en-US" sz="2400" dirty="0">
              <a:solidFill>
                <a:srgbClr val="C00000"/>
              </a:solidFill>
            </a:endParaRPr>
          </a:p>
        </p:txBody>
      </p:sp>
      <p:sp>
        <p:nvSpPr>
          <p:cNvPr id="7" name="TextBox 6"/>
          <p:cNvSpPr txBox="1"/>
          <p:nvPr/>
        </p:nvSpPr>
        <p:spPr>
          <a:xfrm>
            <a:off x="7465733" y="3655366"/>
            <a:ext cx="1373467"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6076B4">
                    <a:lumMod val="75000"/>
                  </a:srgbClr>
                </a:solidFill>
              </a:rPr>
              <a:t>context</a:t>
            </a:r>
            <a:endParaRPr lang="en-US" sz="2400" dirty="0">
              <a:solidFill>
                <a:srgbClr val="6076B4">
                  <a:lumMod val="75000"/>
                </a:srgbClr>
              </a:solidFill>
            </a:endParaRPr>
          </a:p>
        </p:txBody>
      </p:sp>
    </p:spTree>
    <p:extLst>
      <p:ext uri="{BB962C8B-B14F-4D97-AF65-F5344CB8AC3E}">
        <p14:creationId xmlns:p14="http://schemas.microsoft.com/office/powerpoint/2010/main" val="22365897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2000" fill="remove" nodeType="afterEffect">
                                  <p:stCondLst>
                                    <p:cond delay="0"/>
                                  </p:stCondLst>
                                  <p:childTnLst>
                                    <p:animClr clrSpc="rgb" dir="cw">
                                      <p:cBhvr override="childStyle">
                                        <p:cTn id="6" dur="500" autoRev="1" fill="remove"/>
                                        <p:tgtEl>
                                          <p:spTgt spid="3">
                                            <p:txEl>
                                              <p:pRg st="0" end="0"/>
                                            </p:txEl>
                                          </p:spTgt>
                                        </p:tgtEl>
                                        <p:attrNameLst>
                                          <p:attrName>style.color</p:attrName>
                                        </p:attrNameLst>
                                      </p:cBhvr>
                                      <p:to>
                                        <a:schemeClr val="bg1"/>
                                      </p:to>
                                    </p:animClr>
                                    <p:animClr clrSpc="rgb" dir="cw">
                                      <p:cBhvr>
                                        <p:cTn id="7" dur="500" autoRev="1" fill="remove"/>
                                        <p:tgtEl>
                                          <p:spTgt spid="3">
                                            <p:txEl>
                                              <p:pRg st="0" end="0"/>
                                            </p:txEl>
                                          </p:spTgt>
                                        </p:tgtEl>
                                        <p:attrNameLst>
                                          <p:attrName>fillcolor</p:attrName>
                                        </p:attrNameLst>
                                      </p:cBhvr>
                                      <p:to>
                                        <a:schemeClr val="bg1"/>
                                      </p:to>
                                    </p:animClr>
                                    <p:set>
                                      <p:cBhvr>
                                        <p:cTn id="8" dur="500" autoRev="1" fill="remove"/>
                                        <p:tgtEl>
                                          <p:spTgt spid="3">
                                            <p:txEl>
                                              <p:pRg st="0" end="0"/>
                                            </p:txEl>
                                          </p:spTgt>
                                        </p:tgtEl>
                                        <p:attrNameLst>
                                          <p:attrName>fill.type</p:attrName>
                                        </p:attrNameLst>
                                      </p:cBhvr>
                                      <p:to>
                                        <p:strVal val="solid"/>
                                      </p:to>
                                    </p:set>
                                    <p:set>
                                      <p:cBhvr>
                                        <p:cTn id="9" dur="50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repeatCount="3000" fill="remove" nodeType="clickEffect">
                                  <p:stCondLst>
                                    <p:cond delay="0"/>
                                  </p:stCondLst>
                                  <p:childTnLst>
                                    <p:animClr clrSpc="hsl" dir="cw">
                                      <p:cBhvr override="childStyle">
                                        <p:cTn id="13" dur="500" fill="hold"/>
                                        <p:tgtEl>
                                          <p:spTgt spid="3">
                                            <p:txEl>
                                              <p:pRg st="1" end="1"/>
                                            </p:txEl>
                                          </p:spTgt>
                                        </p:tgtEl>
                                        <p:attrNameLst>
                                          <p:attrName>style.color</p:attrName>
                                        </p:attrNameLst>
                                      </p:cBhvr>
                                      <p:by>
                                        <p:hsl h="-7200000" s="0" l="0"/>
                                      </p:by>
                                    </p:animClr>
                                    <p:animClr clrSpc="hsl" dir="cw">
                                      <p:cBhvr>
                                        <p:cTn id="14" dur="500" fill="hold"/>
                                        <p:tgtEl>
                                          <p:spTgt spid="3">
                                            <p:txEl>
                                              <p:pRg st="1" end="1"/>
                                            </p:txEl>
                                          </p:spTgt>
                                        </p:tgtEl>
                                        <p:attrNameLst>
                                          <p:attrName>fillcolor</p:attrName>
                                        </p:attrNameLst>
                                      </p:cBhvr>
                                      <p:by>
                                        <p:hsl h="-7200000" s="0" l="0"/>
                                      </p:by>
                                    </p:animClr>
                                    <p:animClr clrSpc="hsl" dir="cw">
                                      <p:cBhvr>
                                        <p:cTn id="15" dur="500" fill="hold"/>
                                        <p:tgtEl>
                                          <p:spTgt spid="3">
                                            <p:txEl>
                                              <p:pRg st="1" end="1"/>
                                            </p:txEl>
                                          </p:spTgt>
                                        </p:tgtEl>
                                        <p:attrNameLst>
                                          <p:attrName>stroke.color</p:attrName>
                                        </p:attrNameLst>
                                      </p:cBhvr>
                                      <p:by>
                                        <p:hsl h="-7200000" s="0" l="0"/>
                                      </p:by>
                                    </p:animClr>
                                    <p:set>
                                      <p:cBhvr>
                                        <p:cTn id="16" dur="500" fill="hold"/>
                                        <p:tgtEl>
                                          <p:spTgt spid="3">
                                            <p:txEl>
                                              <p:pRg st="1" end="1"/>
                                            </p:txEl>
                                          </p:spTgt>
                                        </p:tgtEl>
                                        <p:attrNameLst>
                                          <p:attrName>fill.type</p:attrName>
                                        </p:attrNameLst>
                                      </p:cBhvr>
                                      <p:to>
                                        <p:strVal val="solid"/>
                                      </p:to>
                                    </p:se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mph" presetSubtype="0" repeatCount="3000" fill="remove" nodeType="clickEffect">
                                  <p:stCondLst>
                                    <p:cond delay="0"/>
                                  </p:stCondLst>
                                  <p:childTnLst>
                                    <p:animClr clrSpc="hsl" dir="cw">
                                      <p:cBhvr override="childStyle">
                                        <p:cTn id="23" dur="500" fill="hold"/>
                                        <p:tgtEl>
                                          <p:spTgt spid="3">
                                            <p:txEl>
                                              <p:pRg st="2" end="2"/>
                                            </p:txEl>
                                          </p:spTgt>
                                        </p:tgtEl>
                                        <p:attrNameLst>
                                          <p:attrName>style.color</p:attrName>
                                        </p:attrNameLst>
                                      </p:cBhvr>
                                      <p:by>
                                        <p:hsl h="7200000" s="0" l="0"/>
                                      </p:by>
                                    </p:animClr>
                                    <p:animClr clrSpc="hsl" dir="cw">
                                      <p:cBhvr>
                                        <p:cTn id="24" dur="500" fill="hold"/>
                                        <p:tgtEl>
                                          <p:spTgt spid="3">
                                            <p:txEl>
                                              <p:pRg st="2" end="2"/>
                                            </p:txEl>
                                          </p:spTgt>
                                        </p:tgtEl>
                                        <p:attrNameLst>
                                          <p:attrName>fillcolor</p:attrName>
                                        </p:attrNameLst>
                                      </p:cBhvr>
                                      <p:by>
                                        <p:hsl h="7200000" s="0" l="0"/>
                                      </p:by>
                                    </p:animClr>
                                    <p:animClr clrSpc="hsl" dir="cw">
                                      <p:cBhvr>
                                        <p:cTn id="25" dur="500" fill="hold"/>
                                        <p:tgtEl>
                                          <p:spTgt spid="3">
                                            <p:txEl>
                                              <p:pRg st="2" end="2"/>
                                            </p:txEl>
                                          </p:spTgt>
                                        </p:tgtEl>
                                        <p:attrNameLst>
                                          <p:attrName>stroke.color</p:attrName>
                                        </p:attrNameLst>
                                      </p:cBhvr>
                                      <p:by>
                                        <p:hsl h="7200000" s="0" l="0"/>
                                      </p:by>
                                    </p:animClr>
                                    <p:set>
                                      <p:cBhvr>
                                        <p:cTn id="26" dur="500" fill="hold"/>
                                        <p:tgtEl>
                                          <p:spTgt spid="3">
                                            <p:txEl>
                                              <p:pRg st="2" end="2"/>
                                            </p:txEl>
                                          </p:spTgt>
                                        </p:tgtEl>
                                        <p:attrNameLst>
                                          <p:attrName>fill.type</p:attrName>
                                        </p:attrNameLst>
                                      </p:cBhvr>
                                      <p:to>
                                        <p:strVal val="solid"/>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33799"/>
            <a:ext cx="9144000" cy="21853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0" y="5919159"/>
            <a:ext cx="9144000" cy="405442"/>
          </a:xfrm>
          <a:prstGeom prst="rect">
            <a:avLst/>
          </a:prstGeom>
          <a:solidFill>
            <a:schemeClr val="accent5">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5"/>
                </a:solidFill>
                <a:latin typeface="Berlin Sans FB Demi" panose="020E0802020502020306" pitchFamily="34" charset="0"/>
              </a:rPr>
              <a:t>Behemoth </a:t>
            </a:r>
            <a:r>
              <a:rPr lang="en-US" sz="8800" dirty="0" smtClean="0">
                <a:ln>
                  <a:solidFill>
                    <a:schemeClr val="tx1"/>
                  </a:solidFill>
                </a:ln>
                <a:solidFill>
                  <a:schemeClr val="accent5"/>
                </a:solidFill>
                <a:latin typeface="Berlin Sans FB Demi" panose="020E0802020502020306" pitchFamily="34" charset="0"/>
              </a:rPr>
              <a:t>Immovability</a:t>
            </a:r>
            <a:endParaRPr lang="en-US" sz="8800" dirty="0">
              <a:ln>
                <a:solidFill>
                  <a:schemeClr val="tx1"/>
                </a:solidFill>
              </a:ln>
              <a:solidFill>
                <a:schemeClr val="accent5"/>
              </a:solidFill>
              <a:latin typeface="Berlin Sans FB Demi" panose="020E0802020502020306"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3200" dirty="0" smtClean="0"/>
              <a:t>Man often becomes restless and flighty in the face of adversity (Ps. 55:1-8)</a:t>
            </a:r>
          </a:p>
          <a:p>
            <a:r>
              <a:rPr lang="en-US" sz="3200" b="1" dirty="0" smtClean="0"/>
              <a:t>The immovability of Behemoth is seen in Christ:</a:t>
            </a:r>
          </a:p>
          <a:p>
            <a:pPr marL="457200" lvl="1" indent="0">
              <a:buNone/>
            </a:pPr>
            <a:r>
              <a:rPr lang="en-US" sz="2800" dirty="0" smtClean="0">
                <a:solidFill>
                  <a:srgbClr val="C00000"/>
                </a:solidFill>
              </a:rPr>
              <a:t>“Therefore </a:t>
            </a:r>
            <a:r>
              <a:rPr lang="en-US" sz="2800" dirty="0">
                <a:solidFill>
                  <a:srgbClr val="C00000"/>
                </a:solidFill>
              </a:rPr>
              <a:t>thus says the Lord GOD: </a:t>
            </a:r>
            <a:r>
              <a:rPr lang="en-US" sz="2800" dirty="0" smtClean="0">
                <a:solidFill>
                  <a:srgbClr val="C00000"/>
                </a:solidFill>
              </a:rPr>
              <a:t/>
            </a:r>
            <a:br>
              <a:rPr lang="en-US" sz="2800" dirty="0" smtClean="0">
                <a:solidFill>
                  <a:srgbClr val="C00000"/>
                </a:solidFill>
              </a:rPr>
            </a:br>
            <a:r>
              <a:rPr lang="en-US" sz="2800" dirty="0" smtClean="0">
                <a:solidFill>
                  <a:srgbClr val="C00000"/>
                </a:solidFill>
              </a:rPr>
              <a:t>‘Behold</a:t>
            </a:r>
            <a:r>
              <a:rPr lang="en-US" sz="2800" dirty="0">
                <a:solidFill>
                  <a:srgbClr val="C00000"/>
                </a:solidFill>
              </a:rPr>
              <a:t>, I lay in Zion a stone for a foundation, </a:t>
            </a:r>
            <a:r>
              <a:rPr lang="en-US" sz="2800" dirty="0" smtClean="0">
                <a:solidFill>
                  <a:srgbClr val="C00000"/>
                </a:solidFill>
              </a:rPr>
              <a:t>A </a:t>
            </a:r>
            <a:r>
              <a:rPr lang="en-US" sz="2800" dirty="0">
                <a:solidFill>
                  <a:srgbClr val="C00000"/>
                </a:solidFill>
              </a:rPr>
              <a:t>tried stone, a precious cornerstone, a sure foundation; </a:t>
            </a:r>
            <a:r>
              <a:rPr lang="en-US" sz="2800" dirty="0" smtClean="0">
                <a:solidFill>
                  <a:srgbClr val="C00000"/>
                </a:solidFill>
              </a:rPr>
              <a:t/>
            </a:r>
            <a:br>
              <a:rPr lang="en-US" sz="2800" dirty="0" smtClean="0">
                <a:solidFill>
                  <a:srgbClr val="C00000"/>
                </a:solidFill>
              </a:rPr>
            </a:br>
            <a:r>
              <a:rPr lang="en-US" sz="2800" dirty="0" smtClean="0">
                <a:solidFill>
                  <a:srgbClr val="C00000"/>
                </a:solidFill>
              </a:rPr>
              <a:t>Whoever </a:t>
            </a:r>
            <a:r>
              <a:rPr lang="en-US" sz="2800" dirty="0">
                <a:solidFill>
                  <a:srgbClr val="C00000"/>
                </a:solidFill>
              </a:rPr>
              <a:t>believes will not act </a:t>
            </a:r>
            <a:r>
              <a:rPr lang="en-US" sz="2800" dirty="0" smtClean="0">
                <a:solidFill>
                  <a:srgbClr val="C00000"/>
                </a:solidFill>
              </a:rPr>
              <a:t>hastily’” </a:t>
            </a:r>
            <a:r>
              <a:rPr lang="en-US" sz="2800" dirty="0" smtClean="0"/>
              <a:t/>
            </a:r>
            <a:br>
              <a:rPr lang="en-US" sz="2800" dirty="0" smtClean="0"/>
            </a:br>
            <a:r>
              <a:rPr lang="en-US" sz="2800" dirty="0" smtClean="0">
                <a:solidFill>
                  <a:schemeClr val="bg1"/>
                </a:solidFill>
              </a:rPr>
              <a:t>(Is. 28:16;  cf. 1 Pet. 2:6-8)</a:t>
            </a:r>
            <a:endParaRPr lang="en-US" sz="2800" dirty="0">
              <a:solidFill>
                <a:schemeClr val="bg1"/>
              </a:solidFill>
            </a:endParaRPr>
          </a:p>
        </p:txBody>
      </p:sp>
    </p:spTree>
    <p:extLst>
      <p:ext uri="{BB962C8B-B14F-4D97-AF65-F5344CB8AC3E}">
        <p14:creationId xmlns:p14="http://schemas.microsoft.com/office/powerpoint/2010/main" val="479760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43201"/>
            <a:ext cx="9144000" cy="3200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0" y="5867400"/>
            <a:ext cx="9144000" cy="508959"/>
          </a:xfrm>
          <a:prstGeom prst="rect">
            <a:avLst/>
          </a:prstGeom>
          <a:solidFill>
            <a:schemeClr val="accent5">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3200" b="1" dirty="0" smtClean="0"/>
              <a:t>The </a:t>
            </a:r>
            <a:r>
              <a:rPr lang="en-US" sz="3200" b="1" dirty="0" smtClean="0"/>
              <a:t>immovability of </a:t>
            </a:r>
            <a:r>
              <a:rPr lang="en-US" sz="3200" b="1" dirty="0" smtClean="0"/>
              <a:t>Behemoth is found in trusting in the promises of God</a:t>
            </a:r>
            <a:endParaRPr lang="en-US" sz="3200" b="1" dirty="0" smtClean="0"/>
          </a:p>
          <a:p>
            <a:pPr marL="457200" lvl="1" indent="0">
              <a:buNone/>
            </a:pPr>
            <a:r>
              <a:rPr lang="en-US" sz="2800" dirty="0" smtClean="0">
                <a:solidFill>
                  <a:srgbClr val="C00000"/>
                </a:solidFill>
              </a:rPr>
              <a:t>1  </a:t>
            </a:r>
            <a:r>
              <a:rPr lang="en-US" sz="2800" dirty="0">
                <a:solidFill>
                  <a:srgbClr val="C00000"/>
                </a:solidFill>
              </a:rPr>
              <a:t>The righteous perishes, And no man takes it to heart; Merciful men are taken away, While no one considers That the righteous is taken away from evil.</a:t>
            </a:r>
          </a:p>
          <a:p>
            <a:pPr marL="457200" lvl="1" indent="0">
              <a:buNone/>
            </a:pPr>
            <a:r>
              <a:rPr lang="en-US" sz="2800" dirty="0">
                <a:solidFill>
                  <a:srgbClr val="C00000"/>
                </a:solidFill>
              </a:rPr>
              <a:t>2  He shall enter into peace; They shall rest in their beds, Each one walking in his uprightness.</a:t>
            </a:r>
          </a:p>
          <a:p>
            <a:pPr marL="457200" lvl="1" indent="0">
              <a:buNone/>
            </a:pPr>
            <a:r>
              <a:rPr lang="en-US" sz="2800" dirty="0" smtClean="0">
                <a:solidFill>
                  <a:schemeClr val="bg1"/>
                </a:solidFill>
              </a:rPr>
              <a:t>(</a:t>
            </a:r>
            <a:r>
              <a:rPr lang="en-US" sz="2800" dirty="0" smtClean="0">
                <a:solidFill>
                  <a:schemeClr val="bg1"/>
                </a:solidFill>
              </a:rPr>
              <a:t>Is. </a:t>
            </a:r>
            <a:r>
              <a:rPr lang="en-US" sz="2800" dirty="0" smtClean="0">
                <a:solidFill>
                  <a:schemeClr val="bg1"/>
                </a:solidFill>
              </a:rPr>
              <a:t>57:1, 2)</a:t>
            </a:r>
            <a:endParaRPr lang="en-US" sz="2800" dirty="0">
              <a:solidFill>
                <a:schemeClr val="bg1"/>
              </a:solidFill>
            </a:endParaRPr>
          </a:p>
        </p:txBody>
      </p:sp>
      <p:sp>
        <p:nvSpPr>
          <p:cNvPr id="7" name="Title 1"/>
          <p:cNvSpPr>
            <a:spLocks noGrp="1"/>
          </p:cNvSpPr>
          <p:nvPr>
            <p:ph type="title"/>
          </p:nvPr>
        </p:nvSpPr>
        <p:spPr>
          <a:xfrm>
            <a:off x="457200" y="0"/>
            <a:ext cx="8229600" cy="1600200"/>
          </a:xfrm>
        </p:spPr>
        <p:txBody>
          <a:bodyPr/>
          <a:lstStyle/>
          <a:p>
            <a:r>
              <a:rPr lang="en-US" dirty="0" smtClean="0">
                <a:solidFill>
                  <a:schemeClr val="accent5"/>
                </a:solidFill>
                <a:latin typeface="Berlin Sans FB Demi" panose="020E0802020502020306" pitchFamily="34" charset="0"/>
              </a:rPr>
              <a:t>Behemoth </a:t>
            </a:r>
            <a:r>
              <a:rPr lang="en-US" sz="8800" dirty="0" smtClean="0">
                <a:ln>
                  <a:solidFill>
                    <a:schemeClr val="tx1"/>
                  </a:solidFill>
                </a:ln>
                <a:solidFill>
                  <a:schemeClr val="accent5"/>
                </a:solidFill>
                <a:latin typeface="Berlin Sans FB Demi" panose="020E0802020502020306" pitchFamily="34" charset="0"/>
              </a:rPr>
              <a:t>Immovability</a:t>
            </a:r>
            <a:endParaRPr lang="en-US" sz="8800" dirty="0">
              <a:ln>
                <a:solidFill>
                  <a:schemeClr val="tx1"/>
                </a:solidFill>
              </a:ln>
              <a:solidFill>
                <a:schemeClr val="accent5"/>
              </a:solidFill>
              <a:latin typeface="Berlin Sans FB Demi" panose="020E0802020502020306" pitchFamily="34" charset="0"/>
            </a:endParaRPr>
          </a:p>
        </p:txBody>
      </p:sp>
    </p:spTree>
    <p:extLst>
      <p:ext uri="{BB962C8B-B14F-4D97-AF65-F5344CB8AC3E}">
        <p14:creationId xmlns:p14="http://schemas.microsoft.com/office/powerpoint/2010/main" val="21938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457200" y="1828800"/>
            <a:ext cx="8229600" cy="4724400"/>
          </a:xfrm>
        </p:spPr>
        <p:txBody>
          <a:bodyPr>
            <a:normAutofit/>
          </a:bodyPr>
          <a:lstStyle/>
          <a:p>
            <a:pPr>
              <a:buFont typeface="Wingdings" panose="05000000000000000000" pitchFamily="2" charset="2"/>
              <a:buChar char="Ø"/>
            </a:pPr>
            <a:r>
              <a:rPr lang="en-US" sz="3600" dirty="0">
                <a:solidFill>
                  <a:srgbClr val="C00000"/>
                </a:solidFill>
                <a:latin typeface="Arial Black" panose="020B0A04020102020204" pitchFamily="34" charset="0"/>
              </a:rPr>
              <a:t>R</a:t>
            </a:r>
            <a:r>
              <a:rPr lang="en-US" sz="3600" dirty="0" smtClean="0">
                <a:solidFill>
                  <a:srgbClr val="C00000"/>
                </a:solidFill>
                <a:latin typeface="Arial Black" panose="020B0A04020102020204" pitchFamily="34" charset="0"/>
              </a:rPr>
              <a:t>ebuked from a whirlwind for darkening counsel with words without knowledge (38:1-3)</a:t>
            </a:r>
          </a:p>
          <a:p>
            <a:pPr>
              <a:buFont typeface="Wingdings" panose="05000000000000000000" pitchFamily="2" charset="2"/>
              <a:buChar char="Ø"/>
            </a:pPr>
            <a:r>
              <a:rPr lang="en-US" sz="3600" dirty="0" smtClean="0">
                <a:solidFill>
                  <a:srgbClr val="C00000"/>
                </a:solidFill>
                <a:latin typeface="Arial Black" panose="020B0A04020102020204" pitchFamily="34" charset="0"/>
              </a:rPr>
              <a:t>Wanted answers but received questions</a:t>
            </a:r>
          </a:p>
          <a:p>
            <a:pPr>
              <a:buFont typeface="Wingdings" panose="05000000000000000000" pitchFamily="2" charset="2"/>
              <a:buChar char="Ø"/>
            </a:pPr>
            <a:r>
              <a:rPr lang="en-US" sz="3600" dirty="0" smtClean="0">
                <a:solidFill>
                  <a:srgbClr val="C00000"/>
                </a:solidFill>
                <a:latin typeface="Arial Black" panose="020B0A04020102020204" pitchFamily="34" charset="0"/>
              </a:rPr>
              <a:t>Silenced but no </a:t>
            </a:r>
            <a:r>
              <a:rPr lang="en-US" sz="3600" dirty="0" smtClean="0">
                <a:solidFill>
                  <a:srgbClr val="C00000"/>
                </a:solidFill>
                <a:latin typeface="Arial Black" panose="020B0A04020102020204" pitchFamily="34" charset="0"/>
              </a:rPr>
              <a:t>repentance (40:3-5</a:t>
            </a:r>
            <a:r>
              <a:rPr lang="en-US" sz="3600" dirty="0" smtClean="0">
                <a:solidFill>
                  <a:srgbClr val="C00000"/>
                </a:solidFill>
                <a:latin typeface="Arial Black" panose="020B0A04020102020204" pitchFamily="34" charset="0"/>
              </a:rPr>
              <a:t>)</a:t>
            </a:r>
          </a:p>
        </p:txBody>
      </p:sp>
    </p:spTree>
    <p:extLst>
      <p:ext uri="{BB962C8B-B14F-4D97-AF65-F5344CB8AC3E}">
        <p14:creationId xmlns:p14="http://schemas.microsoft.com/office/powerpoint/2010/main" val="1271702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7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decel="67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2" decel="67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Second Reprimand </a:t>
            </a:r>
            <a:r>
              <a:rPr lang="en-US" sz="4800" dirty="0" smtClean="0"/>
              <a:t>(Job 40:6-41:34)</a:t>
            </a:r>
            <a:endParaRPr lang="en-US" sz="4800"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buFont typeface="Wingdings" panose="05000000000000000000" pitchFamily="2" charset="2"/>
              <a:buChar char="Ø"/>
            </a:pPr>
            <a:r>
              <a:rPr lang="en-US" sz="3200" dirty="0" smtClean="0">
                <a:latin typeface="Arial Black" panose="020B0A04020102020204" pitchFamily="34" charset="0"/>
              </a:rPr>
              <a:t>Job needed full repentance</a:t>
            </a:r>
          </a:p>
          <a:p>
            <a:pPr>
              <a:buFont typeface="Wingdings" panose="05000000000000000000" pitchFamily="2" charset="2"/>
              <a:buChar char="Ø"/>
            </a:pPr>
            <a:r>
              <a:rPr lang="en-US" sz="3200" dirty="0" err="1" smtClean="0">
                <a:latin typeface="Arial Black" panose="020B0A04020102020204" pitchFamily="34" charset="0"/>
              </a:rPr>
              <a:t>Elihu</a:t>
            </a:r>
            <a:r>
              <a:rPr lang="en-US" sz="3200" dirty="0" smtClean="0">
                <a:latin typeface="Arial Black" panose="020B0A04020102020204" pitchFamily="34" charset="0"/>
              </a:rPr>
              <a:t> warned Job (33:12, 13)</a:t>
            </a:r>
          </a:p>
          <a:p>
            <a:pPr>
              <a:buFont typeface="Wingdings" panose="05000000000000000000" pitchFamily="2" charset="2"/>
              <a:buChar char="Ø"/>
            </a:pPr>
            <a:r>
              <a:rPr lang="en-US" sz="3200" dirty="0" smtClean="0">
                <a:latin typeface="Arial Black" panose="020B0A04020102020204" pitchFamily="34" charset="0"/>
              </a:rPr>
              <a:t>God’s second response capitalizes Elihu’s warning</a:t>
            </a:r>
          </a:p>
          <a:p>
            <a:pPr lvl="1"/>
            <a:r>
              <a:rPr lang="en-US" sz="3200" dirty="0" smtClean="0">
                <a:solidFill>
                  <a:srgbClr val="C00000"/>
                </a:solidFill>
                <a:effectLst>
                  <a:outerShdw blurRad="38100" dist="38100" dir="2700000" algn="tl">
                    <a:srgbClr val="000000">
                      <a:alpha val="43137"/>
                    </a:srgbClr>
                  </a:outerShdw>
                </a:effectLst>
                <a:latin typeface="Arial Black" panose="020B0A04020102020204" pitchFamily="34" charset="0"/>
              </a:rPr>
              <a:t>Which is why Behemoth and Leviathan must be </a:t>
            </a:r>
            <a:r>
              <a:rPr lang="en-US" sz="3200" b="1" dirty="0" smtClean="0">
                <a:solidFill>
                  <a:srgbClr val="C00000"/>
                </a:solidFill>
                <a:effectLst>
                  <a:outerShdw blurRad="38100" dist="38100" dir="2700000" algn="tl">
                    <a:srgbClr val="000000">
                      <a:alpha val="43137"/>
                    </a:srgbClr>
                  </a:outerShdw>
                </a:effectLst>
                <a:latin typeface="Arial Black" panose="020B0A04020102020204" pitchFamily="34" charset="0"/>
              </a:rPr>
              <a:t>literal</a:t>
            </a:r>
            <a:r>
              <a:rPr lang="en-US" sz="3200" dirty="0" smtClean="0">
                <a:solidFill>
                  <a:srgbClr val="C00000"/>
                </a:solidFill>
                <a:effectLst>
                  <a:outerShdw blurRad="38100" dist="38100" dir="2700000" algn="tl">
                    <a:srgbClr val="000000">
                      <a:alpha val="43137"/>
                    </a:srgbClr>
                  </a:outerShdw>
                </a:effectLst>
                <a:latin typeface="Arial Black" panose="020B0A04020102020204" pitchFamily="34" charset="0"/>
              </a:rPr>
              <a:t> creatures</a:t>
            </a:r>
          </a:p>
          <a:p>
            <a:pPr lvl="2"/>
            <a:r>
              <a:rPr lang="en-US" sz="2800" dirty="0">
                <a:latin typeface="Arial Black" panose="020B0A04020102020204" pitchFamily="34" charset="0"/>
              </a:rPr>
              <a:t>A</a:t>
            </a:r>
            <a:r>
              <a:rPr lang="en-US" sz="2800" dirty="0" smtClean="0">
                <a:latin typeface="Arial Black" panose="020B0A04020102020204" pitchFamily="34" charset="0"/>
              </a:rPr>
              <a:t>s the mountain </a:t>
            </a:r>
            <a:r>
              <a:rPr lang="en-US" sz="2800" dirty="0" smtClean="0">
                <a:latin typeface="Arial Black" panose="020B0A04020102020204" pitchFamily="34" charset="0"/>
              </a:rPr>
              <a:t>goat, wild donkey, wild ox, ostrich, horse, hawk, </a:t>
            </a:r>
            <a:r>
              <a:rPr lang="en-US" sz="2800" dirty="0" smtClean="0">
                <a:latin typeface="Arial Black" panose="020B0A04020102020204" pitchFamily="34" charset="0"/>
              </a:rPr>
              <a:t>eagle (Job 39)</a:t>
            </a:r>
            <a:endParaRPr lang="en-US" sz="2800" dirty="0" smtClean="0">
              <a:latin typeface="Arial Black" panose="020B0A04020102020204" pitchFamily="34" charset="0"/>
            </a:endParaRPr>
          </a:p>
        </p:txBody>
      </p:sp>
    </p:spTree>
    <p:extLst>
      <p:ext uri="{BB962C8B-B14F-4D97-AF65-F5344CB8AC3E}">
        <p14:creationId xmlns:p14="http://schemas.microsoft.com/office/powerpoint/2010/main" val="19439379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Jehovah’s Second Response</a:t>
            </a:r>
            <a:br>
              <a:rPr lang="en-US" dirty="0" smtClean="0"/>
            </a:br>
            <a:r>
              <a:rPr lang="en-US" sz="3200" dirty="0" smtClean="0"/>
              <a:t>(part a</a:t>
            </a:r>
            <a:r>
              <a:rPr lang="en-US" sz="3200" dirty="0" smtClean="0"/>
              <a:t>)</a:t>
            </a:r>
            <a:endParaRPr lang="en-US" sz="3200" dirty="0"/>
          </a:p>
        </p:txBody>
      </p:sp>
      <p:sp>
        <p:nvSpPr>
          <p:cNvPr id="5" name="Text Placeholder 4"/>
          <p:cNvSpPr>
            <a:spLocks noGrp="1"/>
          </p:cNvSpPr>
          <p:nvPr>
            <p:ph type="body" idx="1"/>
          </p:nvPr>
        </p:nvSpPr>
        <p:spPr/>
        <p:txBody>
          <a:bodyPr/>
          <a:lstStyle/>
          <a:p>
            <a:r>
              <a:rPr lang="en-US" dirty="0" smtClean="0"/>
              <a:t>Job 40:6-24</a:t>
            </a:r>
          </a:p>
          <a:p>
            <a:r>
              <a:rPr lang="en-US" sz="2400" spc="600" dirty="0" smtClean="0"/>
              <a:t>BEHEMOTH</a:t>
            </a:r>
            <a:endParaRPr lang="en-US" spc="600" dirty="0"/>
          </a:p>
        </p:txBody>
      </p:sp>
    </p:spTree>
    <p:extLst>
      <p:ext uri="{BB962C8B-B14F-4D97-AF65-F5344CB8AC3E}">
        <p14:creationId xmlns:p14="http://schemas.microsoft.com/office/powerpoint/2010/main" val="2221813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Behemoth &amp; Leviathan</a:t>
            </a:r>
            <a:endParaRPr lang="en-US" dirty="0"/>
          </a:p>
        </p:txBody>
      </p:sp>
      <p:sp>
        <p:nvSpPr>
          <p:cNvPr id="3" name="Content Placeholder 2"/>
          <p:cNvSpPr>
            <a:spLocks noGrp="1"/>
          </p:cNvSpPr>
          <p:nvPr>
            <p:ph idx="1"/>
          </p:nvPr>
        </p:nvSpPr>
        <p:spPr>
          <a:xfrm>
            <a:off x="838200" y="2743200"/>
            <a:ext cx="7848600" cy="3382963"/>
          </a:xfrm>
        </p:spPr>
        <p:txBody>
          <a:bodyPr>
            <a:normAutofit/>
          </a:bodyPr>
          <a:lstStyle/>
          <a:p>
            <a:r>
              <a:rPr lang="en-US" sz="3200" dirty="0" smtClean="0"/>
              <a:t>the arm of God (40:9)</a:t>
            </a:r>
          </a:p>
          <a:p>
            <a:r>
              <a:rPr lang="en-US" sz="3200" dirty="0" smtClean="0"/>
              <a:t>the majesty of God (40:10)</a:t>
            </a:r>
          </a:p>
          <a:p>
            <a:r>
              <a:rPr lang="en-US" sz="3200" dirty="0" smtClean="0"/>
              <a:t>the power of God to humiliate the proud (40:11, 12)</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2481263"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372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BEHEMOTH – The Colossal Beast (40:15-24)</a:t>
            </a:r>
            <a:endParaRPr lang="en-US" dirty="0"/>
          </a:p>
        </p:txBody>
      </p:sp>
      <p:sp>
        <p:nvSpPr>
          <p:cNvPr id="3" name="Content Placeholder 2"/>
          <p:cNvSpPr>
            <a:spLocks noGrp="1"/>
          </p:cNvSpPr>
          <p:nvPr>
            <p:ph idx="1"/>
          </p:nvPr>
        </p:nvSpPr>
        <p:spPr>
          <a:xfrm>
            <a:off x="457200" y="2027237"/>
            <a:ext cx="8229600" cy="4525963"/>
          </a:xfrm>
        </p:spPr>
        <p:txBody>
          <a:bodyPr>
            <a:normAutofit/>
          </a:bodyPr>
          <a:lstStyle/>
          <a:p>
            <a:pPr marL="0" indent="0">
              <a:buNone/>
            </a:pPr>
            <a:r>
              <a:rPr lang="en-US" sz="2800" dirty="0" smtClean="0"/>
              <a:t>“The </a:t>
            </a:r>
            <a:r>
              <a:rPr lang="en-US" sz="2800" dirty="0"/>
              <a:t>word ‘Behemoth’ (Job 40:15) is literally a plural form of a common Old Testament (OT) word meaning ‘beast’. However, practically all commentators and translators have agreed that here we have an intensive or majestic plural, so that the meaning is something like ‘colossal </a:t>
            </a:r>
            <a:r>
              <a:rPr lang="en-US" sz="2800" dirty="0" smtClean="0"/>
              <a:t>beast.’” </a:t>
            </a:r>
            <a:br>
              <a:rPr lang="en-US" sz="2800" dirty="0" smtClean="0"/>
            </a:br>
            <a:r>
              <a:rPr lang="en-US" sz="2800" dirty="0" smtClean="0"/>
              <a:t/>
            </a:r>
            <a:br>
              <a:rPr lang="en-US" sz="2800" dirty="0" smtClean="0"/>
            </a:br>
            <a:r>
              <a:rPr lang="en-US" sz="2000" dirty="0" smtClean="0"/>
              <a:t>(Steel, Allan K., “Could Behemoth Have Been </a:t>
            </a:r>
            <a:r>
              <a:rPr lang="en-US" sz="2000" dirty="0"/>
              <a:t>A Dinosaur,” http://</a:t>
            </a:r>
            <a:r>
              <a:rPr lang="en-US" sz="2000" dirty="0" smtClean="0"/>
              <a:t>www.answersingenesis.org/articles/tj/v15/n2/behemoth)</a:t>
            </a:r>
            <a:endParaRPr lang="en-US" sz="2000" dirty="0"/>
          </a:p>
        </p:txBody>
      </p:sp>
    </p:spTree>
    <p:extLst>
      <p:ext uri="{BB962C8B-B14F-4D97-AF65-F5344CB8AC3E}">
        <p14:creationId xmlns:p14="http://schemas.microsoft.com/office/powerpoint/2010/main" val="337713937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Along With You”</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pPr marL="0" indent="0">
              <a:buNone/>
            </a:pPr>
            <a:r>
              <a:rPr lang="en-US" sz="3600" dirty="0" smtClean="0">
                <a:latin typeface="Arial Black" panose="020B0A04020102020204" pitchFamily="34" charset="0"/>
              </a:rPr>
              <a:t>“Look </a:t>
            </a:r>
            <a:r>
              <a:rPr lang="en-US" sz="3600" dirty="0">
                <a:latin typeface="Arial Black" panose="020B0A04020102020204" pitchFamily="34" charset="0"/>
              </a:rPr>
              <a:t>now at the behemoth, which I made along with you; He eats grass like an </a:t>
            </a:r>
            <a:r>
              <a:rPr lang="en-US" sz="3600" dirty="0" smtClean="0">
                <a:latin typeface="Arial Black" panose="020B0A04020102020204" pitchFamily="34" charset="0"/>
              </a:rPr>
              <a:t>ox” (Job 40:15)</a:t>
            </a:r>
          </a:p>
          <a:p>
            <a:r>
              <a:rPr lang="en-US" altLang="en-US" sz="3500" dirty="0"/>
              <a:t>positively rules out </a:t>
            </a:r>
            <a:r>
              <a:rPr lang="en-US" altLang="en-US" sz="3500" dirty="0" smtClean="0"/>
              <a:t>a figurative animal</a:t>
            </a:r>
          </a:p>
          <a:p>
            <a:r>
              <a:rPr lang="en-US" altLang="en-US" sz="3500" dirty="0"/>
              <a:t>positively affirms the Genesis record of creation (Gen. 1:24-31)</a:t>
            </a:r>
          </a:p>
          <a:p>
            <a:pPr lvl="1"/>
            <a:r>
              <a:rPr lang="en-US" altLang="en-US" sz="2800" dirty="0"/>
              <a:t>man’s opinion says “millions of years before”</a:t>
            </a:r>
          </a:p>
          <a:p>
            <a:pPr lvl="1"/>
            <a:r>
              <a:rPr lang="en-US" altLang="en-US" sz="2800" dirty="0"/>
              <a:t>God’s infallible word says “with you”</a:t>
            </a:r>
          </a:p>
          <a:p>
            <a:r>
              <a:rPr lang="en-US" altLang="en-US" sz="3500" dirty="0" smtClean="0"/>
              <a:t>positively rules out an ox</a:t>
            </a:r>
            <a:endParaRPr lang="en-US" altLang="en-US" sz="3500" dirty="0"/>
          </a:p>
        </p:txBody>
      </p:sp>
      <p:cxnSp>
        <p:nvCxnSpPr>
          <p:cNvPr id="5" name="Straight Connector 4"/>
          <p:cNvCxnSpPr/>
          <p:nvPr/>
        </p:nvCxnSpPr>
        <p:spPr>
          <a:xfrm>
            <a:off x="609600" y="2640675"/>
            <a:ext cx="5029200" cy="0"/>
          </a:xfrm>
          <a:prstGeom prst="line">
            <a:avLst/>
          </a:prstGeom>
          <a:ln>
            <a:solidFill>
              <a:srgbClr val="92D05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07195817"/>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1" presetClass="emph" presetSubtype="0" fill="remove" nodeType="afterEffect">
                                  <p:stCondLst>
                                    <p:cond delay="0"/>
                                  </p:stCondLst>
                                  <p:childTnLst>
                                    <p:animClr clrSpc="hsl" dir="cw">
                                      <p:cBhvr override="childStyle">
                                        <p:cTn id="17" dur="3000" fill="hold"/>
                                        <p:tgtEl>
                                          <p:spTgt spid="5"/>
                                        </p:tgtEl>
                                        <p:attrNameLst>
                                          <p:attrName>style.color</p:attrName>
                                        </p:attrNameLst>
                                      </p:cBhvr>
                                      <p:by>
                                        <p:hsl h="7200000" s="0" l="0"/>
                                      </p:by>
                                    </p:animClr>
                                    <p:animClr clrSpc="hsl" dir="cw">
                                      <p:cBhvr>
                                        <p:cTn id="18" dur="3000" fill="hold"/>
                                        <p:tgtEl>
                                          <p:spTgt spid="5"/>
                                        </p:tgtEl>
                                        <p:attrNameLst>
                                          <p:attrName>fillcolor</p:attrName>
                                        </p:attrNameLst>
                                      </p:cBhvr>
                                      <p:by>
                                        <p:hsl h="7200000" s="0" l="0"/>
                                      </p:by>
                                    </p:animClr>
                                    <p:animClr clrSpc="hsl" dir="cw">
                                      <p:cBhvr>
                                        <p:cTn id="19" dur="3000" fill="hold"/>
                                        <p:tgtEl>
                                          <p:spTgt spid="5"/>
                                        </p:tgtEl>
                                        <p:attrNameLst>
                                          <p:attrName>stroke.color</p:attrName>
                                        </p:attrNameLst>
                                      </p:cBhvr>
                                      <p:by>
                                        <p:hsl h="7200000" s="0" l="0"/>
                                      </p:by>
                                    </p:animClr>
                                    <p:set>
                                      <p:cBhvr>
                                        <p:cTn id="20" dur="3000" fill="hold"/>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par>
                          <p:cTn id="33" fill="hold">
                            <p:stCondLst>
                              <p:cond delay="0"/>
                            </p:stCondLst>
                            <p:childTnLst>
                              <p:par>
                                <p:cTn id="34" presetID="42" presetClass="path" presetSubtype="0" accel="50000" decel="50000" fill="hold" nodeType="afterEffect">
                                  <p:stCondLst>
                                    <p:cond delay="0"/>
                                  </p:stCondLst>
                                  <p:childTnLst>
                                    <p:animMotion origin="layout" path="M 3.33333E-6 1.32948E-6 L 3.33333E-6 0.07052 " pathEditMode="relative" rAng="0" ptsTypes="AA">
                                      <p:cBhvr>
                                        <p:cTn id="35" dur="2000" fill="hold"/>
                                        <p:tgtEl>
                                          <p:spTgt spid="5"/>
                                        </p:tgtEl>
                                        <p:attrNameLst>
                                          <p:attrName>ppt_x</p:attrName>
                                          <p:attrName>ppt_y</p:attrName>
                                        </p:attrNameLst>
                                      </p:cBhvr>
                                      <p:rCtr x="0" y="3514"/>
                                    </p:animMotion>
                                  </p:childTnLst>
                                </p:cTn>
                              </p:par>
                              <p:par>
                                <p:cTn id="36" presetID="6" presetClass="emph" presetSubtype="0" fill="hold" nodeType="withEffect">
                                  <p:stCondLst>
                                    <p:cond delay="0"/>
                                  </p:stCondLst>
                                  <p:childTnLst>
                                    <p:animScale>
                                      <p:cBhvr>
                                        <p:cTn id="37" dur="2000" fill="hold"/>
                                        <p:tgtEl>
                                          <p:spTgt spid="5"/>
                                        </p:tgtEl>
                                      </p:cBhvr>
                                      <p:by x="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4" name="Picture 6" descr="C:\Users\Steven\AppData\Local\Microsoft\Windows\Temporary Internet Files\Content.IE5\4O81FVFT\MC900445502[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975"/>
          <a:stretch/>
        </p:blipFill>
        <p:spPr bwMode="auto">
          <a:xfrm>
            <a:off x="29914" y="609600"/>
            <a:ext cx="4377463" cy="19821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Steven\AppData\Local\Microsoft\Windows\Temporary Internet Files\Content.IE5\4O81FVFT\MC900445502[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975"/>
          <a:stretch/>
        </p:blipFill>
        <p:spPr bwMode="auto">
          <a:xfrm flipH="1">
            <a:off x="4783790" y="578224"/>
            <a:ext cx="4360210" cy="1982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7848599" cy="609600"/>
          </a:xfrm>
        </p:spPr>
        <p:txBody>
          <a:bodyPr>
            <a:prstTxWarp prst="textPlain">
              <a:avLst/>
            </a:prstTxWarp>
          </a:bodyPr>
          <a:lstStyle/>
          <a:p>
            <a:r>
              <a:rPr lang="en-US" dirty="0" smtClean="0">
                <a:latin typeface="Elephant" panose="02020904090505020303" pitchFamily="18" charset="0"/>
              </a:rPr>
              <a:t>THE </a:t>
            </a:r>
            <a:r>
              <a:rPr lang="en-US" b="1" dirty="0" smtClean="0">
                <a:ln w="38100">
                  <a:solidFill>
                    <a:schemeClr val="accent5">
                      <a:lumMod val="40000"/>
                      <a:lumOff val="60000"/>
                    </a:schemeClr>
                  </a:solidFill>
                  <a:prstDash val="solid"/>
                  <a:miter lim="800000"/>
                </a:ln>
                <a:noFill/>
                <a:effectLst>
                  <a:outerShdw blurRad="25500" dist="23000" dir="7020000" algn="tl">
                    <a:srgbClr val="000000">
                      <a:alpha val="50000"/>
                    </a:srgbClr>
                  </a:outerShdw>
                </a:effectLst>
                <a:latin typeface="Elephant" panose="02020904090505020303" pitchFamily="18" charset="0"/>
              </a:rPr>
              <a:t>TALE </a:t>
            </a:r>
            <a:r>
              <a:rPr lang="en-US" dirty="0" smtClean="0">
                <a:latin typeface="Elephant" panose="02020904090505020303" pitchFamily="18" charset="0"/>
              </a:rPr>
              <a:t>OF</a:t>
            </a:r>
            <a:endParaRPr lang="en-US" dirty="0">
              <a:latin typeface="Elephant" panose="02020904090505020303" pitchFamily="18" charset="0"/>
            </a:endParaRPr>
          </a:p>
        </p:txBody>
      </p:sp>
      <p:sp>
        <p:nvSpPr>
          <p:cNvPr id="3" name="Content Placeholder 2"/>
          <p:cNvSpPr>
            <a:spLocks noGrp="1"/>
          </p:cNvSpPr>
          <p:nvPr>
            <p:ph idx="1"/>
          </p:nvPr>
        </p:nvSpPr>
        <p:spPr>
          <a:xfrm>
            <a:off x="457200" y="2667000"/>
            <a:ext cx="8229600" cy="3459163"/>
          </a:xfrm>
        </p:spPr>
        <p:txBody>
          <a:bodyPr>
            <a:normAutofit/>
          </a:bodyPr>
          <a:lstStyle/>
          <a:p>
            <a:pPr marL="0" indent="0">
              <a:buNone/>
            </a:pPr>
            <a:r>
              <a:rPr lang="en-US" sz="3200" dirty="0" smtClean="0"/>
              <a:t>Some have suggested that Behemoth is a hippopotamus or elephant</a:t>
            </a:r>
            <a:endParaRPr lang="en-US" sz="3200" dirty="0"/>
          </a:p>
        </p:txBody>
      </p:sp>
      <p:pic>
        <p:nvPicPr>
          <p:cNvPr id="2053" name="Picture 5" descr="C:\Users\Steven\AppData\Local\Microsoft\Windows\Temporary Internet Files\Content.IE5\XJOPTHOC\MC9003470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635" y="4191000"/>
            <a:ext cx="2982979"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1445" y="990600"/>
            <a:ext cx="5629955" cy="1219200"/>
          </a:xfrm>
          <a:prstGeom prst="rect">
            <a:avLst/>
          </a:prstGeom>
          <a:noFill/>
        </p:spPr>
        <p:txBody>
          <a:bodyPr wrap="none" rtlCol="0">
            <a:prstTxWarp prst="textTriangleInverted">
              <a:avLst>
                <a:gd name="adj" fmla="val 39706"/>
              </a:avLst>
            </a:prstTxWarp>
            <a:spAutoFit/>
          </a:bodyPr>
          <a:lstStyle/>
          <a:p>
            <a:r>
              <a:rPr lang="en-US" sz="2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Berlin Sans FB Demi" panose="020E0802020502020306" pitchFamily="34" charset="0"/>
              </a:rPr>
              <a:t>TAILS</a:t>
            </a:r>
            <a:endParaRPr lang="en-US" sz="20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Berlin Sans FB Demi" panose="020E0802020502020306" pitchFamily="34" charset="0"/>
            </a:endParaRPr>
          </a:p>
        </p:txBody>
      </p:sp>
      <p:sp>
        <p:nvSpPr>
          <p:cNvPr id="5" name="Oval 4"/>
          <p:cNvSpPr/>
          <p:nvPr/>
        </p:nvSpPr>
        <p:spPr>
          <a:xfrm>
            <a:off x="2898635" y="4648200"/>
            <a:ext cx="1063765"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3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4*#ppt_w"/>
                                          </p:val>
                                        </p:tav>
                                        <p:tav tm="100000">
                                          <p:val>
                                            <p:strVal val="#ppt_w"/>
                                          </p:val>
                                        </p:tav>
                                      </p:tavLst>
                                    </p:anim>
                                    <p:anim calcmode="lin" valueType="num">
                                      <p:cBhvr>
                                        <p:cTn id="13" dur="1000" fill="hold"/>
                                        <p:tgtEl>
                                          <p:spTgt spid="5"/>
                                        </p:tgtEl>
                                        <p:attrNameLst>
                                          <p:attrName>ppt_h</p:attrName>
                                        </p:attrNameLst>
                                      </p:cBhvr>
                                      <p:tavLst>
                                        <p:tav tm="0">
                                          <p:val>
                                            <p:strVal val="4*#ppt_h"/>
                                          </p:val>
                                        </p:tav>
                                        <p:tav tm="100000">
                                          <p:val>
                                            <p:strVal val="#ppt_h"/>
                                          </p:val>
                                        </p:tav>
                                      </p:tavLst>
                                    </p:anim>
                                  </p:childTnLst>
                                </p:cTn>
                              </p:par>
                            </p:childTnLst>
                          </p:cTn>
                        </p:par>
                        <p:par>
                          <p:cTn id="14" fill="hold">
                            <p:stCondLst>
                              <p:cond delay="1500"/>
                            </p:stCondLst>
                            <p:childTnLst>
                              <p:par>
                                <p:cTn id="15" presetID="16" presetClass="exit" presetSubtype="21" fill="hold" grpId="1" nodeType="afterEffect">
                                  <p:stCondLst>
                                    <p:cond delay="5000"/>
                                  </p:stCondLst>
                                  <p:childTnLst>
                                    <p:animEffect transition="out" filter="barn(inVertical)">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5744</TotalTime>
  <Words>785</Words>
  <Application>Microsoft Office PowerPoint</Application>
  <PresentationFormat>On-screen Show (4:3)</PresentationFormat>
  <Paragraphs>98</Paragraphs>
  <Slides>21</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Arial</vt:lpstr>
      <vt:lpstr>Elephant</vt:lpstr>
      <vt:lpstr>Bell MT</vt:lpstr>
      <vt:lpstr>Courier New</vt:lpstr>
      <vt:lpstr>Calibri</vt:lpstr>
      <vt:lpstr>Berlin Sans FB Demi</vt:lpstr>
      <vt:lpstr>Century Gothic</vt:lpstr>
      <vt:lpstr>Wingdings</vt:lpstr>
      <vt:lpstr>Wingdings 2</vt:lpstr>
      <vt:lpstr>Palatino Linotype</vt:lpstr>
      <vt:lpstr>Candara</vt:lpstr>
      <vt:lpstr>Arial Black</vt:lpstr>
      <vt:lpstr>Executive</vt:lpstr>
      <vt:lpstr>2_Executive</vt:lpstr>
      <vt:lpstr>Human</vt:lpstr>
      <vt:lpstr>Behemoth &amp; Leviathan</vt:lpstr>
      <vt:lpstr>Review:</vt:lpstr>
      <vt:lpstr>Previously:</vt:lpstr>
      <vt:lpstr>God’s Second Reprimand (Job 40:6-41:34)</vt:lpstr>
      <vt:lpstr>Jehovah’s Second Response (part a)</vt:lpstr>
      <vt:lpstr>Behemoth &amp; Leviathan</vt:lpstr>
      <vt:lpstr>BEHEMOTH – The Colossal Beast (40:15-24)</vt:lpstr>
      <vt:lpstr>“Made Along With You”</vt:lpstr>
      <vt:lpstr>THE TALE OF</vt:lpstr>
      <vt:lpstr>PowerPoint Presentation</vt:lpstr>
      <vt:lpstr>PowerPoint Presentation</vt:lpstr>
      <vt:lpstr>PowerPoint Presentation</vt:lpstr>
      <vt:lpstr>Size Comparison</vt:lpstr>
      <vt:lpstr>“Bones Are Like Beams Of Bronze”(Job 40:18)</vt:lpstr>
      <vt:lpstr>“Bones Are Like Beams Of Bronze”(Job 40:18)</vt:lpstr>
      <vt:lpstr>Mountains, Marshes, Rivers</vt:lpstr>
      <vt:lpstr>Mouth, Eyes, Nose</vt:lpstr>
      <vt:lpstr>“Behold Behemoth”</vt:lpstr>
      <vt:lpstr>“Behold Behemoth”</vt:lpstr>
      <vt:lpstr>Behemoth Immovability</vt:lpstr>
      <vt:lpstr>Behemoth Immovability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Behemoth &amp; Leviathan</dc:title>
  <dc:creator>Steven J. Wallace</dc:creator>
  <cp:lastModifiedBy>Steven J. Wallace</cp:lastModifiedBy>
  <cp:revision>98</cp:revision>
  <dcterms:created xsi:type="dcterms:W3CDTF">2013-11-26T19:47:41Z</dcterms:created>
  <dcterms:modified xsi:type="dcterms:W3CDTF">2014-04-05T18:42:40Z</dcterms:modified>
</cp:coreProperties>
</file>